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7"/>
  </p:notesMasterIdLst>
  <p:sldIdLst>
    <p:sldId id="286" r:id="rId3"/>
    <p:sldId id="257" r:id="rId4"/>
    <p:sldId id="281" r:id="rId5"/>
    <p:sldId id="279" r:id="rId6"/>
    <p:sldId id="259" r:id="rId7"/>
    <p:sldId id="280" r:id="rId8"/>
    <p:sldId id="260" r:id="rId9"/>
    <p:sldId id="261" r:id="rId10"/>
    <p:sldId id="262" r:id="rId11"/>
    <p:sldId id="263" r:id="rId12"/>
    <p:sldId id="277" r:id="rId13"/>
    <p:sldId id="266" r:id="rId14"/>
    <p:sldId id="288" r:id="rId15"/>
    <p:sldId id="267" r:id="rId16"/>
    <p:sldId id="268" r:id="rId17"/>
    <p:sldId id="271" r:id="rId18"/>
    <p:sldId id="273" r:id="rId19"/>
    <p:sldId id="275" r:id="rId20"/>
    <p:sldId id="274" r:id="rId21"/>
    <p:sldId id="276" r:id="rId22"/>
    <p:sldId id="283" r:id="rId23"/>
    <p:sldId id="287" r:id="rId24"/>
    <p:sldId id="289" r:id="rId25"/>
    <p:sldId id="299" r:id="rId26"/>
    <p:sldId id="290" r:id="rId27"/>
    <p:sldId id="292" r:id="rId28"/>
    <p:sldId id="293" r:id="rId29"/>
    <p:sldId id="297" r:id="rId30"/>
    <p:sldId id="298" r:id="rId31"/>
    <p:sldId id="294" r:id="rId32"/>
    <p:sldId id="295" r:id="rId33"/>
    <p:sldId id="296" r:id="rId34"/>
    <p:sldId id="300" r:id="rId35"/>
    <p:sldId id="304" r:id="rId36"/>
    <p:sldId id="301" r:id="rId37"/>
    <p:sldId id="305" r:id="rId38"/>
    <p:sldId id="306" r:id="rId39"/>
    <p:sldId id="307" r:id="rId40"/>
    <p:sldId id="308" r:id="rId41"/>
    <p:sldId id="309" r:id="rId42"/>
    <p:sldId id="312" r:id="rId43"/>
    <p:sldId id="310" r:id="rId44"/>
    <p:sldId id="303" r:id="rId45"/>
    <p:sldId id="302" r:id="rId4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5" d="100"/>
          <a:sy n="55" d="100"/>
        </p:scale>
        <p:origin x="758"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F77ABA-62C9-4B44-BCB8-381AB428DDE0}" type="datetimeFigureOut">
              <a:rPr lang="ru-RU" smtClean="0"/>
              <a:t>26.07.2025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3C5DA9-C538-42FA-AF7D-A11087D2945D}" type="slidenum">
              <a:rPr lang="ru-RU" smtClean="0"/>
              <a:t>‹#›</a:t>
            </a:fld>
            <a:endParaRPr lang="ru-RU"/>
          </a:p>
        </p:txBody>
      </p:sp>
    </p:spTree>
    <p:extLst>
      <p:ext uri="{BB962C8B-B14F-4D97-AF65-F5344CB8AC3E}">
        <p14:creationId xmlns:p14="http://schemas.microsoft.com/office/powerpoint/2010/main" val="2309058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BA9F5326-FDE8-483C-8439-ACE3EF428EA3}" type="datetimeFigureOut">
              <a:rPr lang="ru-RU" smtClean="0"/>
              <a:t>26.07.2025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DF73FB6-FE57-43FB-BB06-CA7C3CC076DE}" type="slidenum">
              <a:rPr lang="ru-RU" smtClean="0"/>
              <a:t>‹#›</a:t>
            </a:fld>
            <a:endParaRPr lang="ru-RU"/>
          </a:p>
        </p:txBody>
      </p:sp>
    </p:spTree>
    <p:extLst>
      <p:ext uri="{BB962C8B-B14F-4D97-AF65-F5344CB8AC3E}">
        <p14:creationId xmlns:p14="http://schemas.microsoft.com/office/powerpoint/2010/main" val="4181754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A9F5326-FDE8-483C-8439-ACE3EF428EA3}" type="datetimeFigureOut">
              <a:rPr lang="ru-RU" smtClean="0"/>
              <a:t>26.07.2025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DF73FB6-FE57-43FB-BB06-CA7C3CC076DE}" type="slidenum">
              <a:rPr lang="ru-RU" smtClean="0"/>
              <a:t>‹#›</a:t>
            </a:fld>
            <a:endParaRPr lang="ru-RU"/>
          </a:p>
        </p:txBody>
      </p:sp>
    </p:spTree>
    <p:extLst>
      <p:ext uri="{BB962C8B-B14F-4D97-AF65-F5344CB8AC3E}">
        <p14:creationId xmlns:p14="http://schemas.microsoft.com/office/powerpoint/2010/main" val="876120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A9F5326-FDE8-483C-8439-ACE3EF428EA3}" type="datetimeFigureOut">
              <a:rPr lang="ru-RU" smtClean="0"/>
              <a:t>26.07.2025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DF73FB6-FE57-43FB-BB06-CA7C3CC076DE}" type="slidenum">
              <a:rPr lang="ru-RU" smtClean="0"/>
              <a:t>‹#›</a:t>
            </a:fld>
            <a:endParaRPr lang="ru-RU"/>
          </a:p>
        </p:txBody>
      </p:sp>
    </p:spTree>
    <p:extLst>
      <p:ext uri="{BB962C8B-B14F-4D97-AF65-F5344CB8AC3E}">
        <p14:creationId xmlns:p14="http://schemas.microsoft.com/office/powerpoint/2010/main" val="20042282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F99667F-17A3-4E95-A186-69C9FA83FFAB}"/>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3F41C8D0-E20D-41E6-BF28-F24E8D7472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2BF2542D-623C-47A0-A91F-D0E65EF26AF1}"/>
              </a:ext>
            </a:extLst>
          </p:cNvPr>
          <p:cNvSpPr>
            <a:spLocks noGrp="1"/>
          </p:cNvSpPr>
          <p:nvPr>
            <p:ph type="dt" sz="half" idx="10"/>
          </p:nvPr>
        </p:nvSpPr>
        <p:spPr/>
        <p:txBody>
          <a:bodyPr/>
          <a:lstStyle/>
          <a:p>
            <a:fld id="{A41B9890-ED8C-42A0-B5CC-7DC62FBDEE3C}" type="datetimeFigureOut">
              <a:rPr lang="ru-RU" smtClean="0">
                <a:solidFill>
                  <a:prstClr val="black">
                    <a:tint val="75000"/>
                  </a:prstClr>
                </a:solidFill>
              </a:rPr>
              <a:pPr/>
              <a:t>26.07.2025</a:t>
            </a:fld>
            <a:endParaRPr lang="ru-RU">
              <a:solidFill>
                <a:prstClr val="black">
                  <a:tint val="75000"/>
                </a:prstClr>
              </a:solidFill>
            </a:endParaRPr>
          </a:p>
        </p:txBody>
      </p:sp>
      <p:sp>
        <p:nvSpPr>
          <p:cNvPr id="5" name="Нижний колонтитул 4">
            <a:extLst>
              <a:ext uri="{FF2B5EF4-FFF2-40B4-BE49-F238E27FC236}">
                <a16:creationId xmlns:a16="http://schemas.microsoft.com/office/drawing/2014/main" id="{EFACB9EC-F761-407F-9E68-E83E57608C23}"/>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a16="http://schemas.microsoft.com/office/drawing/2014/main" id="{AF73EDEC-9976-4BBB-A775-5550B8DB1030}"/>
              </a:ext>
            </a:extLst>
          </p:cNvPr>
          <p:cNvSpPr>
            <a:spLocks noGrp="1"/>
          </p:cNvSpPr>
          <p:nvPr>
            <p:ph type="sldNum" sz="quarter" idx="12"/>
          </p:nvPr>
        </p:nvSpPr>
        <p:spPr/>
        <p:txBody>
          <a:bodyPr/>
          <a:lstStyle/>
          <a:p>
            <a:fld id="{BD6925D3-2168-467A-BF68-A54E3355FB1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012570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A7E1880-63C5-411D-A98E-FC57093349E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69D2D9F8-0F24-43DC-BDEB-C7C6DEDD0344}"/>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28D3609-A621-4F2F-92FC-7FF5FAB31EDD}"/>
              </a:ext>
            </a:extLst>
          </p:cNvPr>
          <p:cNvSpPr>
            <a:spLocks noGrp="1"/>
          </p:cNvSpPr>
          <p:nvPr>
            <p:ph type="dt" sz="half" idx="10"/>
          </p:nvPr>
        </p:nvSpPr>
        <p:spPr/>
        <p:txBody>
          <a:bodyPr/>
          <a:lstStyle/>
          <a:p>
            <a:fld id="{A41B9890-ED8C-42A0-B5CC-7DC62FBDEE3C}" type="datetimeFigureOut">
              <a:rPr lang="ru-RU" smtClean="0">
                <a:solidFill>
                  <a:prstClr val="black">
                    <a:tint val="75000"/>
                  </a:prstClr>
                </a:solidFill>
              </a:rPr>
              <a:pPr/>
              <a:t>26.07.2025</a:t>
            </a:fld>
            <a:endParaRPr lang="ru-RU">
              <a:solidFill>
                <a:prstClr val="black">
                  <a:tint val="75000"/>
                </a:prstClr>
              </a:solidFill>
            </a:endParaRPr>
          </a:p>
        </p:txBody>
      </p:sp>
      <p:sp>
        <p:nvSpPr>
          <p:cNvPr id="5" name="Нижний колонтитул 4">
            <a:extLst>
              <a:ext uri="{FF2B5EF4-FFF2-40B4-BE49-F238E27FC236}">
                <a16:creationId xmlns:a16="http://schemas.microsoft.com/office/drawing/2014/main" id="{732D2666-271F-4A58-8B8E-090D6DEF202D}"/>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a16="http://schemas.microsoft.com/office/drawing/2014/main" id="{513316F7-D11D-43FC-96E6-45F6F5B25282}"/>
              </a:ext>
            </a:extLst>
          </p:cNvPr>
          <p:cNvSpPr>
            <a:spLocks noGrp="1"/>
          </p:cNvSpPr>
          <p:nvPr>
            <p:ph type="sldNum" sz="quarter" idx="12"/>
          </p:nvPr>
        </p:nvSpPr>
        <p:spPr/>
        <p:txBody>
          <a:bodyPr/>
          <a:lstStyle/>
          <a:p>
            <a:fld id="{BD6925D3-2168-467A-BF68-A54E3355FB1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6165194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C227092-E920-411B-BDE2-2BE4C19E1DA9}"/>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9510361F-4D68-4553-A7BB-D8F9EEF5B78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2C32858D-B5FF-4B65-A2C9-525D2155F22B}"/>
              </a:ext>
            </a:extLst>
          </p:cNvPr>
          <p:cNvSpPr>
            <a:spLocks noGrp="1"/>
          </p:cNvSpPr>
          <p:nvPr>
            <p:ph type="dt" sz="half" idx="10"/>
          </p:nvPr>
        </p:nvSpPr>
        <p:spPr/>
        <p:txBody>
          <a:bodyPr/>
          <a:lstStyle/>
          <a:p>
            <a:fld id="{A41B9890-ED8C-42A0-B5CC-7DC62FBDEE3C}" type="datetimeFigureOut">
              <a:rPr lang="ru-RU" smtClean="0">
                <a:solidFill>
                  <a:prstClr val="black">
                    <a:tint val="75000"/>
                  </a:prstClr>
                </a:solidFill>
              </a:rPr>
              <a:pPr/>
              <a:t>26.07.2025</a:t>
            </a:fld>
            <a:endParaRPr lang="ru-RU">
              <a:solidFill>
                <a:prstClr val="black">
                  <a:tint val="75000"/>
                </a:prstClr>
              </a:solidFill>
            </a:endParaRPr>
          </a:p>
        </p:txBody>
      </p:sp>
      <p:sp>
        <p:nvSpPr>
          <p:cNvPr id="5" name="Нижний колонтитул 4">
            <a:extLst>
              <a:ext uri="{FF2B5EF4-FFF2-40B4-BE49-F238E27FC236}">
                <a16:creationId xmlns:a16="http://schemas.microsoft.com/office/drawing/2014/main" id="{3B403F52-8FAA-4619-947B-6BFF889ECAED}"/>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a16="http://schemas.microsoft.com/office/drawing/2014/main" id="{B7583B83-F172-4E3D-B7CB-7D5CF6562F40}"/>
              </a:ext>
            </a:extLst>
          </p:cNvPr>
          <p:cNvSpPr>
            <a:spLocks noGrp="1"/>
          </p:cNvSpPr>
          <p:nvPr>
            <p:ph type="sldNum" sz="quarter" idx="12"/>
          </p:nvPr>
        </p:nvSpPr>
        <p:spPr/>
        <p:txBody>
          <a:bodyPr/>
          <a:lstStyle/>
          <a:p>
            <a:fld id="{BD6925D3-2168-467A-BF68-A54E3355FB1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53502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3A58B9C-BB35-4B25-80C8-695FE69A1BB1}"/>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D60F4ED1-B7F6-43A4-8DE2-43353FE00186}"/>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D4DD102C-AA75-4817-92EB-F1A39C9F50FB}"/>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1B19A971-DF42-4B7F-A9BD-576440973B75}"/>
              </a:ext>
            </a:extLst>
          </p:cNvPr>
          <p:cNvSpPr>
            <a:spLocks noGrp="1"/>
          </p:cNvSpPr>
          <p:nvPr>
            <p:ph type="dt" sz="half" idx="10"/>
          </p:nvPr>
        </p:nvSpPr>
        <p:spPr/>
        <p:txBody>
          <a:bodyPr/>
          <a:lstStyle/>
          <a:p>
            <a:fld id="{A41B9890-ED8C-42A0-B5CC-7DC62FBDEE3C}" type="datetimeFigureOut">
              <a:rPr lang="ru-RU" smtClean="0">
                <a:solidFill>
                  <a:prstClr val="black">
                    <a:tint val="75000"/>
                  </a:prstClr>
                </a:solidFill>
              </a:rPr>
              <a:pPr/>
              <a:t>26.07.2025</a:t>
            </a:fld>
            <a:endParaRPr lang="ru-RU">
              <a:solidFill>
                <a:prstClr val="black">
                  <a:tint val="75000"/>
                </a:prstClr>
              </a:solidFill>
            </a:endParaRPr>
          </a:p>
        </p:txBody>
      </p:sp>
      <p:sp>
        <p:nvSpPr>
          <p:cNvPr id="6" name="Нижний колонтитул 5">
            <a:extLst>
              <a:ext uri="{FF2B5EF4-FFF2-40B4-BE49-F238E27FC236}">
                <a16:creationId xmlns:a16="http://schemas.microsoft.com/office/drawing/2014/main" id="{CC714E4B-DADE-4E61-B876-03868C17441A}"/>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a16="http://schemas.microsoft.com/office/drawing/2014/main" id="{6CF7F44F-1651-4F90-B766-3DB59DF9EDB9}"/>
              </a:ext>
            </a:extLst>
          </p:cNvPr>
          <p:cNvSpPr>
            <a:spLocks noGrp="1"/>
          </p:cNvSpPr>
          <p:nvPr>
            <p:ph type="sldNum" sz="quarter" idx="12"/>
          </p:nvPr>
        </p:nvSpPr>
        <p:spPr/>
        <p:txBody>
          <a:bodyPr/>
          <a:lstStyle/>
          <a:p>
            <a:fld id="{BD6925D3-2168-467A-BF68-A54E3355FB1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620715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B2DCB78-4FF3-4E98-8CA5-E7177EA1D7A2}"/>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7093F4B4-5D5E-4F36-9186-87FC09AF9C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CF856043-5493-489D-819F-C7E7D920596D}"/>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2CDA5B99-207C-4C23-A07B-6F2FEF6539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A79CC6F4-4E0B-4FAE-9B44-398BFDCDD77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0B84DE2E-C14B-455C-9BD2-521305480BD1}"/>
              </a:ext>
            </a:extLst>
          </p:cNvPr>
          <p:cNvSpPr>
            <a:spLocks noGrp="1"/>
          </p:cNvSpPr>
          <p:nvPr>
            <p:ph type="dt" sz="half" idx="10"/>
          </p:nvPr>
        </p:nvSpPr>
        <p:spPr/>
        <p:txBody>
          <a:bodyPr/>
          <a:lstStyle/>
          <a:p>
            <a:fld id="{A41B9890-ED8C-42A0-B5CC-7DC62FBDEE3C}" type="datetimeFigureOut">
              <a:rPr lang="ru-RU" smtClean="0">
                <a:solidFill>
                  <a:prstClr val="black">
                    <a:tint val="75000"/>
                  </a:prstClr>
                </a:solidFill>
              </a:rPr>
              <a:pPr/>
              <a:t>26.07.2025</a:t>
            </a:fld>
            <a:endParaRPr lang="ru-RU">
              <a:solidFill>
                <a:prstClr val="black">
                  <a:tint val="75000"/>
                </a:prstClr>
              </a:solidFill>
            </a:endParaRPr>
          </a:p>
        </p:txBody>
      </p:sp>
      <p:sp>
        <p:nvSpPr>
          <p:cNvPr id="8" name="Нижний колонтитул 7">
            <a:extLst>
              <a:ext uri="{FF2B5EF4-FFF2-40B4-BE49-F238E27FC236}">
                <a16:creationId xmlns:a16="http://schemas.microsoft.com/office/drawing/2014/main" id="{4E6A180D-244C-4AAA-93DA-C91BB3006C8C}"/>
              </a:ext>
            </a:extLst>
          </p:cNvPr>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a:extLst>
              <a:ext uri="{FF2B5EF4-FFF2-40B4-BE49-F238E27FC236}">
                <a16:creationId xmlns:a16="http://schemas.microsoft.com/office/drawing/2014/main" id="{AAE653A2-342B-46C6-BD38-42D167EC56BC}"/>
              </a:ext>
            </a:extLst>
          </p:cNvPr>
          <p:cNvSpPr>
            <a:spLocks noGrp="1"/>
          </p:cNvSpPr>
          <p:nvPr>
            <p:ph type="sldNum" sz="quarter" idx="12"/>
          </p:nvPr>
        </p:nvSpPr>
        <p:spPr/>
        <p:txBody>
          <a:bodyPr/>
          <a:lstStyle/>
          <a:p>
            <a:fld id="{BD6925D3-2168-467A-BF68-A54E3355FB1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390346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2147589-BE0B-4860-BC6D-DC4874177D45}"/>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D4AD8A00-336A-42F6-9C4E-3F3F1DA3E7BA}"/>
              </a:ext>
            </a:extLst>
          </p:cNvPr>
          <p:cNvSpPr>
            <a:spLocks noGrp="1"/>
          </p:cNvSpPr>
          <p:nvPr>
            <p:ph type="dt" sz="half" idx="10"/>
          </p:nvPr>
        </p:nvSpPr>
        <p:spPr/>
        <p:txBody>
          <a:bodyPr/>
          <a:lstStyle/>
          <a:p>
            <a:fld id="{A41B9890-ED8C-42A0-B5CC-7DC62FBDEE3C}" type="datetimeFigureOut">
              <a:rPr lang="ru-RU" smtClean="0">
                <a:solidFill>
                  <a:prstClr val="black">
                    <a:tint val="75000"/>
                  </a:prstClr>
                </a:solidFill>
              </a:rPr>
              <a:pPr/>
              <a:t>26.07.2025</a:t>
            </a:fld>
            <a:endParaRPr lang="ru-RU">
              <a:solidFill>
                <a:prstClr val="black">
                  <a:tint val="75000"/>
                </a:prstClr>
              </a:solidFill>
            </a:endParaRPr>
          </a:p>
        </p:txBody>
      </p:sp>
      <p:sp>
        <p:nvSpPr>
          <p:cNvPr id="4" name="Нижний колонтитул 3">
            <a:extLst>
              <a:ext uri="{FF2B5EF4-FFF2-40B4-BE49-F238E27FC236}">
                <a16:creationId xmlns:a16="http://schemas.microsoft.com/office/drawing/2014/main" id="{2717A9F8-5CC3-43CE-9334-1104D21C2C33}"/>
              </a:ext>
            </a:extLst>
          </p:cNvPr>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a:extLst>
              <a:ext uri="{FF2B5EF4-FFF2-40B4-BE49-F238E27FC236}">
                <a16:creationId xmlns:a16="http://schemas.microsoft.com/office/drawing/2014/main" id="{DDBB59EE-E6E0-4568-89B3-118E8EE8B57D}"/>
              </a:ext>
            </a:extLst>
          </p:cNvPr>
          <p:cNvSpPr>
            <a:spLocks noGrp="1"/>
          </p:cNvSpPr>
          <p:nvPr>
            <p:ph type="sldNum" sz="quarter" idx="12"/>
          </p:nvPr>
        </p:nvSpPr>
        <p:spPr/>
        <p:txBody>
          <a:bodyPr/>
          <a:lstStyle/>
          <a:p>
            <a:fld id="{BD6925D3-2168-467A-BF68-A54E3355FB1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449274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A9B8B07F-204D-4A5F-8D6E-CBF4EB31B144}"/>
              </a:ext>
            </a:extLst>
          </p:cNvPr>
          <p:cNvSpPr>
            <a:spLocks noGrp="1"/>
          </p:cNvSpPr>
          <p:nvPr>
            <p:ph type="dt" sz="half" idx="10"/>
          </p:nvPr>
        </p:nvSpPr>
        <p:spPr/>
        <p:txBody>
          <a:bodyPr/>
          <a:lstStyle/>
          <a:p>
            <a:fld id="{A41B9890-ED8C-42A0-B5CC-7DC62FBDEE3C}" type="datetimeFigureOut">
              <a:rPr lang="ru-RU" smtClean="0">
                <a:solidFill>
                  <a:prstClr val="black">
                    <a:tint val="75000"/>
                  </a:prstClr>
                </a:solidFill>
              </a:rPr>
              <a:pPr/>
              <a:t>26.07.2025</a:t>
            </a:fld>
            <a:endParaRPr lang="ru-RU">
              <a:solidFill>
                <a:prstClr val="black">
                  <a:tint val="75000"/>
                </a:prstClr>
              </a:solidFill>
            </a:endParaRPr>
          </a:p>
        </p:txBody>
      </p:sp>
      <p:sp>
        <p:nvSpPr>
          <p:cNvPr id="3" name="Нижний колонтитул 2">
            <a:extLst>
              <a:ext uri="{FF2B5EF4-FFF2-40B4-BE49-F238E27FC236}">
                <a16:creationId xmlns:a16="http://schemas.microsoft.com/office/drawing/2014/main" id="{05CFACF8-6DC5-4316-BBB2-8B62FE05A1C5}"/>
              </a:ext>
            </a:extLst>
          </p:cNvPr>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a:extLst>
              <a:ext uri="{FF2B5EF4-FFF2-40B4-BE49-F238E27FC236}">
                <a16:creationId xmlns:a16="http://schemas.microsoft.com/office/drawing/2014/main" id="{14211005-8F76-4666-93BB-57FBDF7572D7}"/>
              </a:ext>
            </a:extLst>
          </p:cNvPr>
          <p:cNvSpPr>
            <a:spLocks noGrp="1"/>
          </p:cNvSpPr>
          <p:nvPr>
            <p:ph type="sldNum" sz="quarter" idx="12"/>
          </p:nvPr>
        </p:nvSpPr>
        <p:spPr/>
        <p:txBody>
          <a:bodyPr/>
          <a:lstStyle/>
          <a:p>
            <a:fld id="{BD6925D3-2168-467A-BF68-A54E3355FB1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449515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A859B85-E741-4E10-8954-CD4A1E71208A}"/>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2B0C28D6-95B0-414C-90E2-DC60482EAC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5874FF1C-7755-4034-B808-FE0EF28629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44826C3A-4A0A-4714-94E1-3236DEB1EC2F}"/>
              </a:ext>
            </a:extLst>
          </p:cNvPr>
          <p:cNvSpPr>
            <a:spLocks noGrp="1"/>
          </p:cNvSpPr>
          <p:nvPr>
            <p:ph type="dt" sz="half" idx="10"/>
          </p:nvPr>
        </p:nvSpPr>
        <p:spPr/>
        <p:txBody>
          <a:bodyPr/>
          <a:lstStyle/>
          <a:p>
            <a:fld id="{A41B9890-ED8C-42A0-B5CC-7DC62FBDEE3C}" type="datetimeFigureOut">
              <a:rPr lang="ru-RU" smtClean="0">
                <a:solidFill>
                  <a:prstClr val="black">
                    <a:tint val="75000"/>
                  </a:prstClr>
                </a:solidFill>
              </a:rPr>
              <a:pPr/>
              <a:t>26.07.2025</a:t>
            </a:fld>
            <a:endParaRPr lang="ru-RU">
              <a:solidFill>
                <a:prstClr val="black">
                  <a:tint val="75000"/>
                </a:prstClr>
              </a:solidFill>
            </a:endParaRPr>
          </a:p>
        </p:txBody>
      </p:sp>
      <p:sp>
        <p:nvSpPr>
          <p:cNvPr id="6" name="Нижний колонтитул 5">
            <a:extLst>
              <a:ext uri="{FF2B5EF4-FFF2-40B4-BE49-F238E27FC236}">
                <a16:creationId xmlns:a16="http://schemas.microsoft.com/office/drawing/2014/main" id="{328951B2-FD24-4633-9202-93A37D8754E6}"/>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a16="http://schemas.microsoft.com/office/drawing/2014/main" id="{90BDC272-B853-4F50-971B-502FC2B7F189}"/>
              </a:ext>
            </a:extLst>
          </p:cNvPr>
          <p:cNvSpPr>
            <a:spLocks noGrp="1"/>
          </p:cNvSpPr>
          <p:nvPr>
            <p:ph type="sldNum" sz="quarter" idx="12"/>
          </p:nvPr>
        </p:nvSpPr>
        <p:spPr/>
        <p:txBody>
          <a:bodyPr/>
          <a:lstStyle/>
          <a:p>
            <a:fld id="{BD6925D3-2168-467A-BF68-A54E3355FB1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96037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A9F5326-FDE8-483C-8439-ACE3EF428EA3}" type="datetimeFigureOut">
              <a:rPr lang="ru-RU" smtClean="0"/>
              <a:t>26.07.2025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DF73FB6-FE57-43FB-BB06-CA7C3CC076DE}" type="slidenum">
              <a:rPr lang="ru-RU" smtClean="0"/>
              <a:t>‹#›</a:t>
            </a:fld>
            <a:endParaRPr lang="ru-RU"/>
          </a:p>
        </p:txBody>
      </p:sp>
    </p:spTree>
    <p:extLst>
      <p:ext uri="{BB962C8B-B14F-4D97-AF65-F5344CB8AC3E}">
        <p14:creationId xmlns:p14="http://schemas.microsoft.com/office/powerpoint/2010/main" val="27299136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8EA2AC2-66C1-4D46-9CA6-15BB4E048D91}"/>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413F5051-2401-4CAF-B9A6-51B76440E2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5A6EC2C1-9872-4416-A3D6-8271C1C5FF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7C105624-2935-4EB6-BF01-13DDE9BDE3AC}"/>
              </a:ext>
            </a:extLst>
          </p:cNvPr>
          <p:cNvSpPr>
            <a:spLocks noGrp="1"/>
          </p:cNvSpPr>
          <p:nvPr>
            <p:ph type="dt" sz="half" idx="10"/>
          </p:nvPr>
        </p:nvSpPr>
        <p:spPr/>
        <p:txBody>
          <a:bodyPr/>
          <a:lstStyle/>
          <a:p>
            <a:fld id="{A41B9890-ED8C-42A0-B5CC-7DC62FBDEE3C}" type="datetimeFigureOut">
              <a:rPr lang="ru-RU" smtClean="0">
                <a:solidFill>
                  <a:prstClr val="black">
                    <a:tint val="75000"/>
                  </a:prstClr>
                </a:solidFill>
              </a:rPr>
              <a:pPr/>
              <a:t>26.07.2025</a:t>
            </a:fld>
            <a:endParaRPr lang="ru-RU">
              <a:solidFill>
                <a:prstClr val="black">
                  <a:tint val="75000"/>
                </a:prstClr>
              </a:solidFill>
            </a:endParaRPr>
          </a:p>
        </p:txBody>
      </p:sp>
      <p:sp>
        <p:nvSpPr>
          <p:cNvPr id="6" name="Нижний колонтитул 5">
            <a:extLst>
              <a:ext uri="{FF2B5EF4-FFF2-40B4-BE49-F238E27FC236}">
                <a16:creationId xmlns:a16="http://schemas.microsoft.com/office/drawing/2014/main" id="{39953061-D933-4D49-86B0-9EEE6D3C79AE}"/>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a16="http://schemas.microsoft.com/office/drawing/2014/main" id="{D9E0CA95-85F1-4BA7-8031-BE1EF1CBE874}"/>
              </a:ext>
            </a:extLst>
          </p:cNvPr>
          <p:cNvSpPr>
            <a:spLocks noGrp="1"/>
          </p:cNvSpPr>
          <p:nvPr>
            <p:ph type="sldNum" sz="quarter" idx="12"/>
          </p:nvPr>
        </p:nvSpPr>
        <p:spPr/>
        <p:txBody>
          <a:bodyPr/>
          <a:lstStyle/>
          <a:p>
            <a:fld id="{BD6925D3-2168-467A-BF68-A54E3355FB1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572008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A9AE3B4-1943-449F-A21E-2C8B049924CE}"/>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89E17BAF-3A02-459E-AB2B-1E7A8777DBF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E240EAD-1EB7-490D-B6FE-A7AE3F575EB3}"/>
              </a:ext>
            </a:extLst>
          </p:cNvPr>
          <p:cNvSpPr>
            <a:spLocks noGrp="1"/>
          </p:cNvSpPr>
          <p:nvPr>
            <p:ph type="dt" sz="half" idx="10"/>
          </p:nvPr>
        </p:nvSpPr>
        <p:spPr/>
        <p:txBody>
          <a:bodyPr/>
          <a:lstStyle/>
          <a:p>
            <a:fld id="{A41B9890-ED8C-42A0-B5CC-7DC62FBDEE3C}" type="datetimeFigureOut">
              <a:rPr lang="ru-RU" smtClean="0">
                <a:solidFill>
                  <a:prstClr val="black">
                    <a:tint val="75000"/>
                  </a:prstClr>
                </a:solidFill>
              </a:rPr>
              <a:pPr/>
              <a:t>26.07.2025</a:t>
            </a:fld>
            <a:endParaRPr lang="ru-RU">
              <a:solidFill>
                <a:prstClr val="black">
                  <a:tint val="75000"/>
                </a:prstClr>
              </a:solidFill>
            </a:endParaRPr>
          </a:p>
        </p:txBody>
      </p:sp>
      <p:sp>
        <p:nvSpPr>
          <p:cNvPr id="5" name="Нижний колонтитул 4">
            <a:extLst>
              <a:ext uri="{FF2B5EF4-FFF2-40B4-BE49-F238E27FC236}">
                <a16:creationId xmlns:a16="http://schemas.microsoft.com/office/drawing/2014/main" id="{9B582B47-A22D-41E4-AF5C-A966B08BC05C}"/>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a16="http://schemas.microsoft.com/office/drawing/2014/main" id="{CFA3B953-4DAD-47FE-BD6B-7320B603A3D8}"/>
              </a:ext>
            </a:extLst>
          </p:cNvPr>
          <p:cNvSpPr>
            <a:spLocks noGrp="1"/>
          </p:cNvSpPr>
          <p:nvPr>
            <p:ph type="sldNum" sz="quarter" idx="12"/>
          </p:nvPr>
        </p:nvSpPr>
        <p:spPr/>
        <p:txBody>
          <a:bodyPr/>
          <a:lstStyle/>
          <a:p>
            <a:fld id="{BD6925D3-2168-467A-BF68-A54E3355FB1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884588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96CF63FA-9FA8-4BE7-899A-90C88BB1C9B9}"/>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014EE628-9929-499A-8A21-5C8F0F6ADB10}"/>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03BB0C5-3C03-4313-84F9-450FC4A6B4F8}"/>
              </a:ext>
            </a:extLst>
          </p:cNvPr>
          <p:cNvSpPr>
            <a:spLocks noGrp="1"/>
          </p:cNvSpPr>
          <p:nvPr>
            <p:ph type="dt" sz="half" idx="10"/>
          </p:nvPr>
        </p:nvSpPr>
        <p:spPr/>
        <p:txBody>
          <a:bodyPr/>
          <a:lstStyle/>
          <a:p>
            <a:fld id="{A41B9890-ED8C-42A0-B5CC-7DC62FBDEE3C}" type="datetimeFigureOut">
              <a:rPr lang="ru-RU" smtClean="0">
                <a:solidFill>
                  <a:prstClr val="black">
                    <a:tint val="75000"/>
                  </a:prstClr>
                </a:solidFill>
              </a:rPr>
              <a:pPr/>
              <a:t>26.07.2025</a:t>
            </a:fld>
            <a:endParaRPr lang="ru-RU">
              <a:solidFill>
                <a:prstClr val="black">
                  <a:tint val="75000"/>
                </a:prstClr>
              </a:solidFill>
            </a:endParaRPr>
          </a:p>
        </p:txBody>
      </p:sp>
      <p:sp>
        <p:nvSpPr>
          <p:cNvPr id="5" name="Нижний колонтитул 4">
            <a:extLst>
              <a:ext uri="{FF2B5EF4-FFF2-40B4-BE49-F238E27FC236}">
                <a16:creationId xmlns:a16="http://schemas.microsoft.com/office/drawing/2014/main" id="{EA6F98EC-5701-4340-9996-5858A52DA6D8}"/>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a16="http://schemas.microsoft.com/office/drawing/2014/main" id="{F8D6D6E8-93ED-420F-A161-9B73F2D8ADDC}"/>
              </a:ext>
            </a:extLst>
          </p:cNvPr>
          <p:cNvSpPr>
            <a:spLocks noGrp="1"/>
          </p:cNvSpPr>
          <p:nvPr>
            <p:ph type="sldNum" sz="quarter" idx="12"/>
          </p:nvPr>
        </p:nvSpPr>
        <p:spPr/>
        <p:txBody>
          <a:bodyPr/>
          <a:lstStyle/>
          <a:p>
            <a:fld id="{BD6925D3-2168-467A-BF68-A54E3355FB1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42895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A9F5326-FDE8-483C-8439-ACE3EF428EA3}" type="datetimeFigureOut">
              <a:rPr lang="ru-RU" smtClean="0"/>
              <a:t>26.07.2025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DF73FB6-FE57-43FB-BB06-CA7C3CC076DE}" type="slidenum">
              <a:rPr lang="ru-RU" smtClean="0"/>
              <a:t>‹#›</a:t>
            </a:fld>
            <a:endParaRPr lang="ru-RU"/>
          </a:p>
        </p:txBody>
      </p:sp>
    </p:spTree>
    <p:extLst>
      <p:ext uri="{BB962C8B-B14F-4D97-AF65-F5344CB8AC3E}">
        <p14:creationId xmlns:p14="http://schemas.microsoft.com/office/powerpoint/2010/main" val="957139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A9F5326-FDE8-483C-8439-ACE3EF428EA3}" type="datetimeFigureOut">
              <a:rPr lang="ru-RU" smtClean="0"/>
              <a:t>26.07.2025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DF73FB6-FE57-43FB-BB06-CA7C3CC076DE}" type="slidenum">
              <a:rPr lang="ru-RU" smtClean="0"/>
              <a:t>‹#›</a:t>
            </a:fld>
            <a:endParaRPr lang="ru-RU"/>
          </a:p>
        </p:txBody>
      </p:sp>
    </p:spTree>
    <p:extLst>
      <p:ext uri="{BB962C8B-B14F-4D97-AF65-F5344CB8AC3E}">
        <p14:creationId xmlns:p14="http://schemas.microsoft.com/office/powerpoint/2010/main" val="417622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A9F5326-FDE8-483C-8439-ACE3EF428EA3}" type="datetimeFigureOut">
              <a:rPr lang="ru-RU" smtClean="0"/>
              <a:t>26.07.2025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DF73FB6-FE57-43FB-BB06-CA7C3CC076DE}" type="slidenum">
              <a:rPr lang="ru-RU" smtClean="0"/>
              <a:t>‹#›</a:t>
            </a:fld>
            <a:endParaRPr lang="ru-RU"/>
          </a:p>
        </p:txBody>
      </p:sp>
    </p:spTree>
    <p:extLst>
      <p:ext uri="{BB962C8B-B14F-4D97-AF65-F5344CB8AC3E}">
        <p14:creationId xmlns:p14="http://schemas.microsoft.com/office/powerpoint/2010/main" val="2239861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A9F5326-FDE8-483C-8439-ACE3EF428EA3}" type="datetimeFigureOut">
              <a:rPr lang="ru-RU" smtClean="0"/>
              <a:t>26.07.2025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DF73FB6-FE57-43FB-BB06-CA7C3CC076DE}" type="slidenum">
              <a:rPr lang="ru-RU" smtClean="0"/>
              <a:t>‹#›</a:t>
            </a:fld>
            <a:endParaRPr lang="ru-RU"/>
          </a:p>
        </p:txBody>
      </p:sp>
    </p:spTree>
    <p:extLst>
      <p:ext uri="{BB962C8B-B14F-4D97-AF65-F5344CB8AC3E}">
        <p14:creationId xmlns:p14="http://schemas.microsoft.com/office/powerpoint/2010/main" val="2330478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A9F5326-FDE8-483C-8439-ACE3EF428EA3}" type="datetimeFigureOut">
              <a:rPr lang="ru-RU" smtClean="0"/>
              <a:t>26.07.2025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DF73FB6-FE57-43FB-BB06-CA7C3CC076DE}" type="slidenum">
              <a:rPr lang="ru-RU" smtClean="0"/>
              <a:t>‹#›</a:t>
            </a:fld>
            <a:endParaRPr lang="ru-RU"/>
          </a:p>
        </p:txBody>
      </p:sp>
    </p:spTree>
    <p:extLst>
      <p:ext uri="{BB962C8B-B14F-4D97-AF65-F5344CB8AC3E}">
        <p14:creationId xmlns:p14="http://schemas.microsoft.com/office/powerpoint/2010/main" val="2482517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BA9F5326-FDE8-483C-8439-ACE3EF428EA3}" type="datetimeFigureOut">
              <a:rPr lang="ru-RU" smtClean="0"/>
              <a:t>26.07.2025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DF73FB6-FE57-43FB-BB06-CA7C3CC076DE}" type="slidenum">
              <a:rPr lang="ru-RU" smtClean="0"/>
              <a:t>‹#›</a:t>
            </a:fld>
            <a:endParaRPr lang="ru-RU"/>
          </a:p>
        </p:txBody>
      </p:sp>
    </p:spTree>
    <p:extLst>
      <p:ext uri="{BB962C8B-B14F-4D97-AF65-F5344CB8AC3E}">
        <p14:creationId xmlns:p14="http://schemas.microsoft.com/office/powerpoint/2010/main" val="2796384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BA9F5326-FDE8-483C-8439-ACE3EF428EA3}" type="datetimeFigureOut">
              <a:rPr lang="ru-RU" smtClean="0"/>
              <a:t>26.07.2025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DF73FB6-FE57-43FB-BB06-CA7C3CC076DE}" type="slidenum">
              <a:rPr lang="ru-RU" smtClean="0"/>
              <a:t>‹#›</a:t>
            </a:fld>
            <a:endParaRPr lang="ru-RU"/>
          </a:p>
        </p:txBody>
      </p:sp>
    </p:spTree>
    <p:extLst>
      <p:ext uri="{BB962C8B-B14F-4D97-AF65-F5344CB8AC3E}">
        <p14:creationId xmlns:p14="http://schemas.microsoft.com/office/powerpoint/2010/main" val="1104390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9F5326-FDE8-483C-8439-ACE3EF428EA3}" type="datetimeFigureOut">
              <a:rPr lang="ru-RU" smtClean="0"/>
              <a:t>26.07.2025</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F73FB6-FE57-43FB-BB06-CA7C3CC076DE}" type="slidenum">
              <a:rPr lang="ru-RU" smtClean="0"/>
              <a:t>‹#›</a:t>
            </a:fld>
            <a:endParaRPr lang="ru-RU"/>
          </a:p>
        </p:txBody>
      </p:sp>
    </p:spTree>
    <p:extLst>
      <p:ext uri="{BB962C8B-B14F-4D97-AF65-F5344CB8AC3E}">
        <p14:creationId xmlns:p14="http://schemas.microsoft.com/office/powerpoint/2010/main" val="3913773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CB305F1-4B3F-4789-AB90-396B551C51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DD4247D9-11F0-4404-98B2-808A55FC37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897E0E5-71F9-4B0E-BAD5-055E43F90B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1B9890-ED8C-42A0-B5CC-7DC62FBDEE3C}" type="datetimeFigureOut">
              <a:rPr lang="ru-RU" smtClean="0">
                <a:solidFill>
                  <a:prstClr val="black">
                    <a:tint val="75000"/>
                  </a:prstClr>
                </a:solidFill>
              </a:rPr>
              <a:pPr/>
              <a:t>26.07.2025</a:t>
            </a:fld>
            <a:endParaRPr lang="ru-RU">
              <a:solidFill>
                <a:prstClr val="black">
                  <a:tint val="75000"/>
                </a:prstClr>
              </a:solidFill>
            </a:endParaRPr>
          </a:p>
        </p:txBody>
      </p:sp>
      <p:sp>
        <p:nvSpPr>
          <p:cNvPr id="5" name="Нижний колонтитул 4">
            <a:extLst>
              <a:ext uri="{FF2B5EF4-FFF2-40B4-BE49-F238E27FC236}">
                <a16:creationId xmlns:a16="http://schemas.microsoft.com/office/drawing/2014/main" id="{92C3A9AE-67EC-48EB-9CD3-1B176B7182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a:extLst>
              <a:ext uri="{FF2B5EF4-FFF2-40B4-BE49-F238E27FC236}">
                <a16:creationId xmlns:a16="http://schemas.microsoft.com/office/drawing/2014/main" id="{B67349B1-D266-476F-BE23-47BB848539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6925D3-2168-467A-BF68-A54E3355FB1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0182263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emf"/><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emf"/><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emf"/><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emf"/><Relationship Id="rId1" Type="http://schemas.openxmlformats.org/officeDocument/2006/relationships/slideLayout" Target="../slideLayouts/slideLayout9.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emf"/><Relationship Id="rId1" Type="http://schemas.openxmlformats.org/officeDocument/2006/relationships/slideLayout" Target="../slideLayouts/slideLayout9.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emf"/><Relationship Id="rId1" Type="http://schemas.openxmlformats.org/officeDocument/2006/relationships/slideLayout" Target="../slideLayouts/slideLayout9.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5.emf"/><Relationship Id="rId1" Type="http://schemas.openxmlformats.org/officeDocument/2006/relationships/slideLayout" Target="../slideLayouts/slideLayout9.xml"/><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emf"/><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55.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5.emf"/><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emf"/><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emf"/><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1F9AA588-47DD-3F45-95BF-CA500EAE16A9}"/>
              </a:ext>
            </a:extLst>
          </p:cNvPr>
          <p:cNvPicPr>
            <a:picLocks noChangeAspect="1"/>
          </p:cNvPicPr>
          <p:nvPr/>
        </p:nvPicPr>
        <p:blipFill>
          <a:blip r:embed="rId2" cstate="print"/>
          <a:stretch>
            <a:fillRect/>
          </a:stretch>
        </p:blipFill>
        <p:spPr>
          <a:xfrm>
            <a:off x="0" y="0"/>
            <a:ext cx="12192000" cy="6858000"/>
          </a:xfrm>
          <a:prstGeom prst="rect">
            <a:avLst/>
          </a:prstGeom>
        </p:spPr>
      </p:pic>
      <p:sp>
        <p:nvSpPr>
          <p:cNvPr id="19" name="TextBox 18">
            <a:extLst>
              <a:ext uri="{FF2B5EF4-FFF2-40B4-BE49-F238E27FC236}">
                <a16:creationId xmlns:a16="http://schemas.microsoft.com/office/drawing/2014/main" id="{50D10406-A967-7240-8506-3663DC8573F0}"/>
              </a:ext>
            </a:extLst>
          </p:cNvPr>
          <p:cNvSpPr txBox="1"/>
          <p:nvPr/>
        </p:nvSpPr>
        <p:spPr>
          <a:xfrm>
            <a:off x="428097" y="2191034"/>
            <a:ext cx="4986610" cy="1323439"/>
          </a:xfrm>
          <a:prstGeom prst="rect">
            <a:avLst/>
          </a:prstGeom>
          <a:noFill/>
        </p:spPr>
        <p:txBody>
          <a:bodyPr wrap="square" rtlCol="0">
            <a:spAutoFit/>
          </a:bodyPr>
          <a:lstStyle/>
          <a:p>
            <a:pPr algn="ctr"/>
            <a:r>
              <a:rPr lang="ru-RU" sz="4000" b="1" dirty="0">
                <a:effectLst>
                  <a:outerShdw blurRad="38100" dist="38100" dir="2700000" algn="tl">
                    <a:srgbClr val="000000">
                      <a:alpha val="43137"/>
                    </a:srgbClr>
                  </a:outerShdw>
                </a:effectLst>
              </a:rPr>
              <a:t>Донское казачество на защите Отечества</a:t>
            </a:r>
            <a:endParaRPr lang="ru-RU" sz="4000" b="1" dirty="0">
              <a:ea typeface="Favorit Pro Medium" panose="02000006030000020004" pitchFamily="2" charset="0"/>
            </a:endParaRPr>
          </a:p>
        </p:txBody>
      </p:sp>
      <p:sp>
        <p:nvSpPr>
          <p:cNvPr id="20" name="TextBox 19">
            <a:extLst>
              <a:ext uri="{FF2B5EF4-FFF2-40B4-BE49-F238E27FC236}">
                <a16:creationId xmlns:a16="http://schemas.microsoft.com/office/drawing/2014/main" id="{BE6622A1-AE09-AE43-BD4F-7F9405BAE4CC}"/>
              </a:ext>
            </a:extLst>
          </p:cNvPr>
          <p:cNvSpPr txBox="1"/>
          <p:nvPr/>
        </p:nvSpPr>
        <p:spPr>
          <a:xfrm>
            <a:off x="428097" y="3514473"/>
            <a:ext cx="4791596" cy="2862322"/>
          </a:xfrm>
          <a:prstGeom prst="rect">
            <a:avLst/>
          </a:prstGeom>
          <a:noFill/>
        </p:spPr>
        <p:txBody>
          <a:bodyPr wrap="square" rtlCol="0">
            <a:spAutoFit/>
          </a:bodyPr>
          <a:lstStyle/>
          <a:p>
            <a:r>
              <a:rPr lang="ru-RU" sz="2250" dirty="0">
                <a:latin typeface="Favorit Pro Medium" panose="02000006030000020004" pitchFamily="2" charset="0"/>
                <a:ea typeface="Favorit Pro Medium" panose="02000006030000020004" pitchFamily="2" charset="0"/>
              </a:rPr>
              <a:t>Заместитель директора по научной работе  и проектной деятельности Таганрогского института имени А.П. Чехова (филиала) ФГБОУ ВО «РГЭУ (РИНХ)», </a:t>
            </a:r>
          </a:p>
          <a:p>
            <a:r>
              <a:rPr lang="ru-RU" sz="2250" dirty="0" err="1">
                <a:latin typeface="Favorit Pro Medium" panose="02000006030000020004" pitchFamily="2" charset="0"/>
                <a:ea typeface="Favorit Pro Medium" panose="02000006030000020004" pitchFamily="2" charset="0"/>
              </a:rPr>
              <a:t>к.ист.н</a:t>
            </a:r>
            <a:r>
              <a:rPr lang="ru-RU" sz="2250" dirty="0">
                <a:latin typeface="Favorit Pro Medium" panose="02000006030000020004" pitchFamily="2" charset="0"/>
                <a:ea typeface="Favorit Pro Medium" panose="02000006030000020004" pitchFamily="2" charset="0"/>
              </a:rPr>
              <a:t>., доцент</a:t>
            </a:r>
            <a:endParaRPr lang="en-US" sz="2250" dirty="0">
              <a:latin typeface="Favorit Pro Medium" panose="02000006030000020004" pitchFamily="2" charset="0"/>
              <a:ea typeface="Favorit Pro Medium" panose="02000006030000020004" pitchFamily="2" charset="0"/>
            </a:endParaRPr>
          </a:p>
          <a:p>
            <a:r>
              <a:rPr lang="ru-RU" sz="2250" dirty="0">
                <a:latin typeface="Favorit Pro Medium" panose="02000006030000020004" pitchFamily="2" charset="0"/>
                <a:ea typeface="Favorit Pro Medium" panose="02000006030000020004" pitchFamily="2" charset="0"/>
              </a:rPr>
              <a:t> А.А. Волвенко</a:t>
            </a:r>
            <a:endParaRPr lang="en-US" sz="2250" dirty="0">
              <a:latin typeface="Favorit Pro Medium" panose="02000006030000020004" pitchFamily="2" charset="0"/>
              <a:ea typeface="Favorit Pro Medium" panose="02000006030000020004" pitchFamily="2" charset="0"/>
            </a:endParaRPr>
          </a:p>
          <a:p>
            <a:endParaRPr lang="en-US" sz="2250" dirty="0">
              <a:latin typeface="Favorit Pro Medium" panose="02000006030000020004" pitchFamily="2" charset="0"/>
              <a:ea typeface="Favorit Pro Medium" panose="02000006030000020004" pitchFamily="2" charset="0"/>
            </a:endParaRPr>
          </a:p>
        </p:txBody>
      </p:sp>
      <p:pic>
        <p:nvPicPr>
          <p:cNvPr id="4" name="Рисунок 3"/>
          <p:cNvPicPr>
            <a:picLocks noChangeAspect="1"/>
          </p:cNvPicPr>
          <p:nvPr/>
        </p:nvPicPr>
        <p:blipFill>
          <a:blip r:embed="rId3"/>
          <a:stretch>
            <a:fillRect/>
          </a:stretch>
        </p:blipFill>
        <p:spPr>
          <a:xfrm>
            <a:off x="6498770" y="506185"/>
            <a:ext cx="5334001" cy="5845629"/>
          </a:xfrm>
          <a:prstGeom prst="rect">
            <a:avLst/>
          </a:prstGeom>
        </p:spPr>
      </p:pic>
    </p:spTree>
    <p:extLst>
      <p:ext uri="{BB962C8B-B14F-4D97-AF65-F5344CB8AC3E}">
        <p14:creationId xmlns:p14="http://schemas.microsoft.com/office/powerpoint/2010/main" val="14649986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337522" y="133582"/>
            <a:ext cx="714794" cy="714794"/>
          </a:xfrm>
          <a:prstGeom prst="rect">
            <a:avLst/>
          </a:prstGeom>
        </p:spPr>
      </p:pic>
      <p:sp>
        <p:nvSpPr>
          <p:cNvPr id="3" name="Прямоугольник 2"/>
          <p:cNvSpPr/>
          <p:nvPr/>
        </p:nvSpPr>
        <p:spPr>
          <a:xfrm>
            <a:off x="224117" y="770964"/>
            <a:ext cx="11743765" cy="5847755"/>
          </a:xfrm>
          <a:prstGeom prst="rect">
            <a:avLst/>
          </a:prstGeom>
        </p:spPr>
        <p:txBody>
          <a:bodyPr wrap="square">
            <a:spAutoFit/>
          </a:bodyPr>
          <a:lstStyle/>
          <a:p>
            <a:pPr marL="285750" indent="-285750">
              <a:buFont typeface="Arial" panose="020B0604020202020204" pitchFamily="34" charset="0"/>
              <a:buChar char="•"/>
            </a:pPr>
            <a:r>
              <a:rPr lang="ru-RU" sz="2200" dirty="0"/>
              <a:t>Все казаки были обязаны нести военную повинность, составляя т.н. </a:t>
            </a:r>
            <a:r>
              <a:rPr lang="ru-RU" sz="2200" b="1" dirty="0">
                <a:effectLst>
                  <a:outerShdw blurRad="38100" dist="38100" dir="2700000" algn="tl">
                    <a:srgbClr val="000000">
                      <a:alpha val="43137"/>
                    </a:srgbClr>
                  </a:outerShdw>
                </a:effectLst>
              </a:rPr>
              <a:t>служилый разряд</a:t>
            </a:r>
          </a:p>
          <a:p>
            <a:pPr marL="285750" indent="-285750">
              <a:buFont typeface="Arial" panose="020B0604020202020204" pitchFamily="34" charset="0"/>
              <a:buChar char="•"/>
            </a:pPr>
            <a:r>
              <a:rPr lang="ru-RU" sz="2200" dirty="0"/>
              <a:t>В этом состоянии нижние чины или </a:t>
            </a:r>
            <a:r>
              <a:rPr lang="ru-RU" sz="2200" b="1" dirty="0">
                <a:effectLst>
                  <a:outerShdw blurRad="38100" dist="38100" dir="2700000" algn="tl">
                    <a:srgbClr val="000000">
                      <a:alpha val="43137"/>
                    </a:srgbClr>
                  </a:outerShdw>
                </a:effectLst>
              </a:rPr>
              <a:t>рядовые казаки находились 30 лет, офицеры – 25 лет</a:t>
            </a:r>
          </a:p>
          <a:p>
            <a:pPr marL="285750" indent="-285750">
              <a:buFont typeface="Arial" panose="020B0604020202020204" pitchFamily="34" charset="0"/>
              <a:buChar char="•"/>
            </a:pPr>
            <a:r>
              <a:rPr lang="ru-RU" sz="2200" b="1" dirty="0">
                <a:effectLst>
                  <a:outerShdw blurRad="38100" dist="38100" dir="2700000" algn="tl">
                    <a:srgbClr val="000000">
                      <a:alpha val="43137"/>
                    </a:srgbClr>
                  </a:outerShdw>
                </a:effectLst>
              </a:rPr>
              <a:t>Сыновья донских чиновников-офицеров </a:t>
            </a:r>
            <a:r>
              <a:rPr lang="ru-RU" sz="2200" dirty="0"/>
              <a:t>дворянского происхождения зачислялись на службу </a:t>
            </a:r>
            <a:r>
              <a:rPr lang="ru-RU" sz="2200" b="1" dirty="0">
                <a:effectLst>
                  <a:outerShdw blurRad="38100" dist="38100" dir="2700000" algn="tl">
                    <a:srgbClr val="000000">
                      <a:alpha val="43137"/>
                    </a:srgbClr>
                  </a:outerShdw>
                </a:effectLst>
              </a:rPr>
              <a:t>в  15-лет </a:t>
            </a:r>
            <a:r>
              <a:rPr lang="ru-RU" sz="2200" dirty="0"/>
              <a:t>(в других войсках с 16-ти лет), но непосредственная служба начиналась для них с </a:t>
            </a:r>
            <a:r>
              <a:rPr lang="ru-RU" sz="2200" b="1" dirty="0">
                <a:effectLst>
                  <a:outerShdw blurRad="38100" dist="38100" dir="2700000" algn="tl">
                    <a:srgbClr val="000000">
                      <a:alpha val="43137"/>
                    </a:srgbClr>
                  </a:outerShdw>
                </a:effectLst>
              </a:rPr>
              <a:t>19-ти лет</a:t>
            </a:r>
          </a:p>
          <a:p>
            <a:pPr marL="285750" indent="-285750">
              <a:buFont typeface="Arial" panose="020B0604020202020204" pitchFamily="34" charset="0"/>
              <a:buChar char="•"/>
            </a:pPr>
            <a:r>
              <a:rPr lang="ru-RU" sz="2200" b="1" dirty="0">
                <a:effectLst>
                  <a:outerShdw blurRad="38100" dist="38100" dir="2700000" algn="tl">
                    <a:srgbClr val="000000">
                      <a:alpha val="43137"/>
                    </a:srgbClr>
                  </a:outerShdw>
                </a:effectLst>
              </a:rPr>
              <a:t>Дети простых казаков </a:t>
            </a:r>
            <a:r>
              <a:rPr lang="ru-RU" sz="2200" dirty="0"/>
              <a:t>по достижении </a:t>
            </a:r>
            <a:r>
              <a:rPr lang="ru-RU" sz="2200" dirty="0">
                <a:effectLst>
                  <a:outerShdw blurRad="38100" dist="38100" dir="2700000" algn="tl">
                    <a:srgbClr val="000000">
                      <a:alpha val="43137"/>
                    </a:srgbClr>
                  </a:outerShdw>
                </a:effectLst>
              </a:rPr>
              <a:t>17-ти</a:t>
            </a:r>
            <a:r>
              <a:rPr lang="ru-RU" sz="2200" dirty="0"/>
              <a:t> лет записывались в т.н. </a:t>
            </a:r>
            <a:r>
              <a:rPr lang="ru-RU" sz="2200" b="1" dirty="0">
                <a:effectLst>
                  <a:outerShdw blurRad="38100" dist="38100" dir="2700000" algn="tl">
                    <a:srgbClr val="000000">
                      <a:alpha val="43137"/>
                    </a:srgbClr>
                  </a:outerShdw>
                </a:effectLst>
              </a:rPr>
              <a:t>малолетк</a:t>
            </a:r>
            <a:r>
              <a:rPr lang="ru-RU" sz="2200" dirty="0"/>
              <a:t>и, затем 2 года несли различные повинности в своих станицах, на </a:t>
            </a:r>
            <a:r>
              <a:rPr lang="ru-RU" sz="2200" b="1" dirty="0">
                <a:effectLst>
                  <a:outerShdw blurRad="38100" dist="38100" dir="2700000" algn="tl">
                    <a:srgbClr val="000000">
                      <a:alpha val="43137"/>
                    </a:srgbClr>
                  </a:outerShdw>
                </a:effectLst>
              </a:rPr>
              <a:t>20 году принимали присягу</a:t>
            </a:r>
            <a:r>
              <a:rPr lang="ru-RU" sz="2200" dirty="0"/>
              <a:t>, попадая в разряд служилых, получая </a:t>
            </a:r>
            <a:r>
              <a:rPr lang="ru-RU" sz="2200" b="1" dirty="0">
                <a:effectLst>
                  <a:outerShdw blurRad="38100" dist="38100" dir="2700000" algn="tl">
                    <a:srgbClr val="000000">
                      <a:alpha val="43137"/>
                    </a:srgbClr>
                  </a:outerShdw>
                </a:effectLst>
              </a:rPr>
              <a:t>еще один год для приготовления </a:t>
            </a:r>
            <a:r>
              <a:rPr lang="ru-RU" sz="2200" dirty="0"/>
              <a:t>к действительной службе</a:t>
            </a:r>
          </a:p>
          <a:p>
            <a:pPr marL="285750" indent="-285750">
              <a:buFont typeface="Arial" panose="020B0604020202020204" pitchFamily="34" charset="0"/>
              <a:buChar char="•"/>
            </a:pPr>
            <a:r>
              <a:rPr lang="ru-RU" sz="2200" dirty="0"/>
              <a:t>Казачья служба делилась на </a:t>
            </a:r>
            <a:r>
              <a:rPr lang="ru-RU" sz="2200" b="1" dirty="0">
                <a:effectLst>
                  <a:outerShdw blurRad="38100" dist="38100" dir="2700000" algn="tl">
                    <a:srgbClr val="000000">
                      <a:alpha val="43137"/>
                    </a:srgbClr>
                  </a:outerShdw>
                </a:effectLst>
              </a:rPr>
              <a:t>полевую и внутреннюю</a:t>
            </a:r>
          </a:p>
          <a:p>
            <a:pPr marL="285750" indent="-285750">
              <a:buFont typeface="Arial" panose="020B0604020202020204" pitchFamily="34" charset="0"/>
              <a:buChar char="•"/>
            </a:pPr>
            <a:r>
              <a:rPr lang="ru-RU" sz="2200" dirty="0"/>
              <a:t>В течение первых </a:t>
            </a:r>
            <a:r>
              <a:rPr lang="ru-RU" sz="2200" b="1" dirty="0">
                <a:effectLst>
                  <a:outerShdw blurRad="38100" dist="38100" dir="2700000" algn="tl">
                    <a:srgbClr val="000000">
                      <a:alpha val="43137"/>
                    </a:srgbClr>
                  </a:outerShdw>
                </a:effectLst>
              </a:rPr>
              <a:t>25 лет казаки несли полевую службу на окраинах </a:t>
            </a:r>
            <a:r>
              <a:rPr lang="ru-RU" sz="2200" dirty="0"/>
              <a:t>своих территориально-административных образований или за их пределами. Оставшиеся </a:t>
            </a:r>
            <a:r>
              <a:rPr lang="ru-RU" sz="2200" b="1" dirty="0">
                <a:effectLst>
                  <a:outerShdw blurRad="38100" dist="38100" dir="2700000" algn="tl">
                    <a:srgbClr val="000000">
                      <a:alpha val="43137"/>
                    </a:srgbClr>
                  </a:outerShdw>
                </a:effectLst>
              </a:rPr>
              <a:t>5 лет </a:t>
            </a:r>
            <a:r>
              <a:rPr lang="ru-RU" sz="2200" dirty="0"/>
              <a:t>казаки отбывали повинность уже </a:t>
            </a:r>
            <a:r>
              <a:rPr lang="ru-RU" sz="2200" b="1" dirty="0">
                <a:effectLst>
                  <a:outerShdw blurRad="38100" dist="38100" dir="2700000" algn="tl">
                    <a:srgbClr val="000000">
                      <a:alpha val="43137"/>
                    </a:srgbClr>
                  </a:outerShdw>
                </a:effectLst>
              </a:rPr>
              <a:t>внутри войсковых границ</a:t>
            </a:r>
          </a:p>
          <a:p>
            <a:pPr marL="285750" indent="-285750">
              <a:buFont typeface="Arial" panose="020B0604020202020204" pitchFamily="34" charset="0"/>
              <a:buChar char="•"/>
            </a:pPr>
            <a:r>
              <a:rPr lang="ru-RU" sz="2200" b="1" dirty="0">
                <a:effectLst>
                  <a:outerShdw blurRad="38100" dist="38100" dir="2700000" algn="tl">
                    <a:srgbClr val="000000">
                      <a:alpha val="43137"/>
                    </a:srgbClr>
                  </a:outerShdw>
                </a:effectLst>
              </a:rPr>
              <a:t>Полевая служба </a:t>
            </a:r>
            <a:r>
              <a:rPr lang="ru-RU" sz="2200" dirty="0"/>
              <a:t>не являлась постоянной, а имела т.н. </a:t>
            </a:r>
            <a:r>
              <a:rPr lang="ru-RU" sz="2200" b="1" dirty="0">
                <a:effectLst>
                  <a:outerShdw blurRad="38100" dist="38100" dir="2700000" algn="tl">
                    <a:srgbClr val="000000">
                      <a:alpha val="43137"/>
                    </a:srgbClr>
                  </a:outerShdw>
                </a:effectLst>
              </a:rPr>
              <a:t>действительные и льготные сроки</a:t>
            </a:r>
            <a:r>
              <a:rPr lang="ru-RU" sz="2200" dirty="0"/>
              <a:t>. На действительной службе казаки могли оставаться без перерыва от одного года до 3 лет, затем они отпускались на льготу, после которой призывались вновь на службу. Такая последовательность неоднократно повторялась в течение всего периода пребывания казаков в служилом разряде.</a:t>
            </a:r>
            <a:r>
              <a:rPr lang="ru-RU" dirty="0"/>
              <a:t> </a:t>
            </a:r>
          </a:p>
        </p:txBody>
      </p:sp>
      <p:sp>
        <p:nvSpPr>
          <p:cNvPr id="7" name="Прямоугольник 6"/>
          <p:cNvSpPr/>
          <p:nvPr/>
        </p:nvSpPr>
        <p:spPr>
          <a:xfrm>
            <a:off x="3706221" y="124633"/>
            <a:ext cx="5059270" cy="646331"/>
          </a:xfrm>
          <a:prstGeom prst="rect">
            <a:avLst/>
          </a:prstGeom>
        </p:spPr>
        <p:txBody>
          <a:bodyPr wrap="none">
            <a:spAutoFit/>
          </a:bodyPr>
          <a:lstStyle/>
          <a:p>
            <a:r>
              <a:rPr lang="ru-RU" sz="3600" b="1" dirty="0">
                <a:effectLst>
                  <a:outerShdw blurRad="38100" dist="38100" dir="2700000" algn="tl">
                    <a:srgbClr val="000000">
                      <a:alpha val="43137"/>
                    </a:srgbClr>
                  </a:outerShdw>
                </a:effectLst>
              </a:rPr>
              <a:t>Казачья служба с 1835 г.</a:t>
            </a:r>
          </a:p>
        </p:txBody>
      </p:sp>
    </p:spTree>
    <p:extLst>
      <p:ext uri="{BB962C8B-B14F-4D97-AF65-F5344CB8AC3E}">
        <p14:creationId xmlns:p14="http://schemas.microsoft.com/office/powerpoint/2010/main" val="115203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359473" y="251506"/>
            <a:ext cx="714794" cy="714794"/>
          </a:xfrm>
          <a:prstGeom prst="rect">
            <a:avLst/>
          </a:prstGeom>
        </p:spPr>
      </p:pic>
      <p:sp>
        <p:nvSpPr>
          <p:cNvPr id="2" name="Прямоугольник 1"/>
          <p:cNvSpPr/>
          <p:nvPr/>
        </p:nvSpPr>
        <p:spPr>
          <a:xfrm>
            <a:off x="233082" y="169039"/>
            <a:ext cx="6104965" cy="6001643"/>
          </a:xfrm>
          <a:prstGeom prst="rect">
            <a:avLst/>
          </a:prstGeom>
        </p:spPr>
        <p:txBody>
          <a:bodyPr wrap="square">
            <a:spAutoFit/>
          </a:bodyPr>
          <a:lstStyle/>
          <a:p>
            <a:r>
              <a:rPr lang="ru-RU" sz="2400" dirty="0"/>
              <a:t>Существовали разные способы выставления казачьих частей на службу и назначения казаков из служилого разряда в состав строевых частей. В совокупности они образовывали </a:t>
            </a:r>
            <a:r>
              <a:rPr lang="ru-RU" sz="2400" b="1" dirty="0">
                <a:effectLst>
                  <a:outerShdw blurRad="38100" dist="38100" dir="2700000" algn="tl">
                    <a:srgbClr val="000000">
                      <a:alpha val="43137"/>
                    </a:srgbClr>
                  </a:outerShdw>
                </a:effectLst>
              </a:rPr>
              <a:t>особые служебные системы</a:t>
            </a:r>
            <a:r>
              <a:rPr lang="ru-RU" sz="2400" dirty="0"/>
              <a:t>, принятые как в нескольких войсках, так и в каком-то отдельном войске.  </a:t>
            </a:r>
          </a:p>
          <a:p>
            <a:r>
              <a:rPr lang="ru-RU" sz="2400" dirty="0"/>
              <a:t>К </a:t>
            </a:r>
            <a:r>
              <a:rPr lang="ru-RU" sz="2400" b="1" dirty="0">
                <a:effectLst>
                  <a:outerShdw blurRad="38100" dist="38100" dir="2700000" algn="tl">
                    <a:srgbClr val="000000">
                      <a:alpha val="43137"/>
                    </a:srgbClr>
                  </a:outerShdw>
                </a:effectLst>
              </a:rPr>
              <a:t>середине XIX в таких систем было 4 </a:t>
            </a:r>
            <a:r>
              <a:rPr lang="ru-RU" sz="2400" dirty="0"/>
              <a:t>(не считая особо набора казаков в гвардейские части) с условными названиями – </a:t>
            </a:r>
          </a:p>
          <a:p>
            <a:r>
              <a:rPr lang="ru-RU" sz="3600" b="1" dirty="0">
                <a:solidFill>
                  <a:schemeClr val="accent1">
                    <a:lumMod val="75000"/>
                  </a:schemeClr>
                </a:solidFill>
                <a:effectLst>
                  <a:outerShdw blurRad="38100" dist="38100" dir="2700000" algn="tl">
                    <a:srgbClr val="000000">
                      <a:alpha val="43137"/>
                    </a:srgbClr>
                  </a:outerShdw>
                </a:effectLst>
              </a:rPr>
              <a:t>«донская», </a:t>
            </a:r>
          </a:p>
          <a:p>
            <a:r>
              <a:rPr lang="ru-RU" sz="3600" b="1" dirty="0">
                <a:solidFill>
                  <a:schemeClr val="accent1">
                    <a:lumMod val="75000"/>
                  </a:schemeClr>
                </a:solidFill>
                <a:effectLst>
                  <a:outerShdw blurRad="38100" dist="38100" dir="2700000" algn="tl">
                    <a:srgbClr val="000000">
                      <a:alpha val="43137"/>
                    </a:srgbClr>
                  </a:outerShdw>
                </a:effectLst>
              </a:rPr>
              <a:t>«черноморская», </a:t>
            </a:r>
          </a:p>
          <a:p>
            <a:r>
              <a:rPr lang="ru-RU" sz="3600" b="1" dirty="0">
                <a:solidFill>
                  <a:schemeClr val="accent1">
                    <a:lumMod val="75000"/>
                  </a:schemeClr>
                </a:solidFill>
                <a:effectLst>
                  <a:outerShdw blurRad="38100" dist="38100" dir="2700000" algn="tl">
                    <a:srgbClr val="000000">
                      <a:alpha val="43137"/>
                    </a:srgbClr>
                  </a:outerShdw>
                </a:effectLst>
              </a:rPr>
              <a:t>«кавказская» </a:t>
            </a:r>
          </a:p>
          <a:p>
            <a:r>
              <a:rPr lang="ru-RU" sz="3600" b="1" dirty="0">
                <a:solidFill>
                  <a:schemeClr val="accent1">
                    <a:lumMod val="75000"/>
                  </a:schemeClr>
                </a:solidFill>
                <a:effectLst>
                  <a:outerShdw blurRad="38100" dist="38100" dir="2700000" algn="tl">
                    <a:srgbClr val="000000">
                      <a:alpha val="43137"/>
                    </a:srgbClr>
                  </a:outerShdw>
                </a:effectLst>
              </a:rPr>
              <a:t>«уральская»</a:t>
            </a:r>
          </a:p>
        </p:txBody>
      </p:sp>
      <p:pic>
        <p:nvPicPr>
          <p:cNvPr id="3" name="Рисунок 2"/>
          <p:cNvPicPr>
            <a:picLocks noChangeAspect="1"/>
          </p:cNvPicPr>
          <p:nvPr/>
        </p:nvPicPr>
        <p:blipFill>
          <a:blip r:embed="rId3"/>
          <a:stretch>
            <a:fillRect/>
          </a:stretch>
        </p:blipFill>
        <p:spPr>
          <a:xfrm>
            <a:off x="6112739" y="1772173"/>
            <a:ext cx="6079261" cy="3427356"/>
          </a:xfrm>
          <a:prstGeom prst="rect">
            <a:avLst/>
          </a:prstGeom>
        </p:spPr>
      </p:pic>
    </p:spTree>
    <p:extLst>
      <p:ext uri="{BB962C8B-B14F-4D97-AF65-F5344CB8AC3E}">
        <p14:creationId xmlns:p14="http://schemas.microsoft.com/office/powerpoint/2010/main" val="39911015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95013" y="70806"/>
            <a:ext cx="714794" cy="714794"/>
          </a:xfrm>
          <a:prstGeom prst="rect">
            <a:avLst/>
          </a:prstGeom>
        </p:spPr>
      </p:pic>
      <p:sp>
        <p:nvSpPr>
          <p:cNvPr id="9" name="Прямоугольник 8"/>
          <p:cNvSpPr/>
          <p:nvPr/>
        </p:nvSpPr>
        <p:spPr>
          <a:xfrm>
            <a:off x="251012" y="225270"/>
            <a:ext cx="10961932" cy="1384995"/>
          </a:xfrm>
          <a:prstGeom prst="rect">
            <a:avLst/>
          </a:prstGeom>
        </p:spPr>
        <p:txBody>
          <a:bodyPr wrap="square">
            <a:spAutoFit/>
          </a:bodyPr>
          <a:lstStyle/>
          <a:p>
            <a:r>
              <a:rPr lang="ru-RU" sz="2100" dirty="0"/>
              <a:t>К нач. 1860-х гг. в ведении Управления иррегулярных войск Военного министерства находилось </a:t>
            </a:r>
            <a:r>
              <a:rPr lang="ru-RU" sz="2100" b="1" dirty="0">
                <a:effectLst>
                  <a:outerShdw blurRad="38100" dist="38100" dir="2700000" algn="tl">
                    <a:srgbClr val="000000">
                      <a:alpha val="43137"/>
                    </a:srgbClr>
                  </a:outerShdw>
                </a:effectLst>
              </a:rPr>
              <a:t>11 </a:t>
            </a:r>
            <a:r>
              <a:rPr lang="ru-RU" sz="2100" dirty="0"/>
              <a:t>казачьих войск</a:t>
            </a:r>
            <a:r>
              <a:rPr lang="ru-RU" sz="2100" b="1" dirty="0">
                <a:effectLst>
                  <a:outerShdw blurRad="38100" dist="38100" dir="2700000" algn="tl">
                    <a:srgbClr val="000000">
                      <a:alpha val="43137"/>
                    </a:srgbClr>
                  </a:outerShdw>
                </a:effectLst>
              </a:rPr>
              <a:t>: </a:t>
            </a:r>
            <a:r>
              <a:rPr lang="ru-RU" sz="2100" b="1" dirty="0">
                <a:solidFill>
                  <a:schemeClr val="accent1">
                    <a:lumMod val="75000"/>
                  </a:schemeClr>
                </a:solidFill>
                <a:effectLst>
                  <a:outerShdw blurRad="38100" dist="38100" dir="2700000" algn="tl">
                    <a:srgbClr val="000000">
                      <a:alpha val="43137"/>
                    </a:srgbClr>
                  </a:outerShdw>
                </a:effectLst>
              </a:rPr>
              <a:t>Донское, Черноморское и Кавказское линейное (с 1860 г. Кубанское и Терское войска соответственно), Оренбургское, Уральское, Новороссийское, Азовское, Астраханское, Сибирское линейное, Забайкальское и Амурское</a:t>
            </a:r>
            <a:endParaRPr lang="ru-RU" sz="2100" dirty="0">
              <a:solidFill>
                <a:schemeClr val="accent1">
                  <a:lumMod val="75000"/>
                </a:schemeClr>
              </a:solidFill>
            </a:endParaRPr>
          </a:p>
        </p:txBody>
      </p:sp>
      <p:pic>
        <p:nvPicPr>
          <p:cNvPr id="10" name="Рисунок 9"/>
          <p:cNvPicPr>
            <a:picLocks noChangeAspect="1"/>
          </p:cNvPicPr>
          <p:nvPr/>
        </p:nvPicPr>
        <p:blipFill>
          <a:blip r:embed="rId3"/>
          <a:stretch>
            <a:fillRect/>
          </a:stretch>
        </p:blipFill>
        <p:spPr>
          <a:xfrm>
            <a:off x="895927" y="1674154"/>
            <a:ext cx="10317017" cy="4932091"/>
          </a:xfrm>
          <a:prstGeom prst="rect">
            <a:avLst/>
          </a:prstGeom>
        </p:spPr>
      </p:pic>
    </p:spTree>
    <p:extLst>
      <p:ext uri="{BB962C8B-B14F-4D97-AF65-F5344CB8AC3E}">
        <p14:creationId xmlns:p14="http://schemas.microsoft.com/office/powerpoint/2010/main" val="586134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4" name="Прямоугольник 3"/>
          <p:cNvSpPr/>
          <p:nvPr/>
        </p:nvSpPr>
        <p:spPr>
          <a:xfrm>
            <a:off x="397163" y="335846"/>
            <a:ext cx="11547575" cy="6186309"/>
          </a:xfrm>
          <a:prstGeom prst="rect">
            <a:avLst/>
          </a:prstGeom>
        </p:spPr>
        <p:txBody>
          <a:bodyPr wrap="square">
            <a:spAutoFit/>
          </a:bodyPr>
          <a:lstStyle/>
          <a:p>
            <a:pPr algn="ctr"/>
            <a:r>
              <a:rPr lang="ru-RU" sz="2800" b="1" dirty="0">
                <a:effectLst>
                  <a:outerShdw blurRad="38100" dist="38100" dir="2700000" algn="tl">
                    <a:srgbClr val="000000">
                      <a:alpha val="43137"/>
                    </a:srgbClr>
                  </a:outerShdw>
                </a:effectLst>
              </a:rPr>
              <a:t>География казачьей службы</a:t>
            </a:r>
          </a:p>
          <a:p>
            <a:r>
              <a:rPr lang="ru-RU" sz="2300" b="1" dirty="0">
                <a:effectLst>
                  <a:outerShdw blurRad="38100" dist="38100" dir="2700000" algn="tl">
                    <a:srgbClr val="000000">
                      <a:alpha val="43137"/>
                    </a:srgbClr>
                  </a:outerShdw>
                </a:effectLst>
              </a:rPr>
              <a:t>Донское</a:t>
            </a:r>
            <a:r>
              <a:rPr lang="ru-RU" sz="2300" dirty="0"/>
              <a:t> – </a:t>
            </a:r>
            <a:r>
              <a:rPr lang="ru-RU" sz="2300" b="1" dirty="0">
                <a:solidFill>
                  <a:schemeClr val="accent1">
                    <a:lumMod val="75000"/>
                  </a:schemeClr>
                </a:solidFill>
                <a:effectLst>
                  <a:outerShdw blurRad="38100" dist="38100" dir="2700000" algn="tl">
                    <a:srgbClr val="000000">
                      <a:alpha val="43137"/>
                    </a:srgbClr>
                  </a:outerShdw>
                </a:effectLst>
              </a:rPr>
              <a:t>Санкт-Петербург, Финляндия, Царство Польское, Бессарабия (на границе с Турцией), Кавказ</a:t>
            </a:r>
          </a:p>
          <a:p>
            <a:r>
              <a:rPr lang="ru-RU" sz="2300" b="1" dirty="0">
                <a:effectLst>
                  <a:outerShdw blurRad="38100" dist="38100" dir="2700000" algn="tl">
                    <a:srgbClr val="000000">
                      <a:alpha val="43137"/>
                    </a:srgbClr>
                  </a:outerShdw>
                </a:effectLst>
              </a:rPr>
              <a:t>Черноморское</a:t>
            </a:r>
            <a:r>
              <a:rPr lang="ru-RU" sz="2300" dirty="0"/>
              <a:t> – </a:t>
            </a:r>
            <a:r>
              <a:rPr lang="ru-RU" sz="2300" b="1" dirty="0">
                <a:solidFill>
                  <a:schemeClr val="accent1">
                    <a:lumMod val="75000"/>
                  </a:schemeClr>
                </a:solidFill>
                <a:effectLst>
                  <a:outerShdw blurRad="38100" dist="38100" dir="2700000" algn="tl">
                    <a:srgbClr val="000000">
                      <a:alpha val="43137"/>
                    </a:srgbClr>
                  </a:outerShdw>
                </a:effectLst>
              </a:rPr>
              <a:t>Царство Польское, Кавказ (Кубанская и </a:t>
            </a:r>
            <a:r>
              <a:rPr lang="ru-RU" sz="2300" b="1" dirty="0" err="1">
                <a:solidFill>
                  <a:schemeClr val="accent1">
                    <a:lumMod val="75000"/>
                  </a:schemeClr>
                </a:solidFill>
                <a:effectLst>
                  <a:outerShdw blurRad="38100" dist="38100" dir="2700000" algn="tl">
                    <a:srgbClr val="000000">
                      <a:alpha val="43137"/>
                    </a:srgbClr>
                  </a:outerShdw>
                </a:effectLst>
              </a:rPr>
              <a:t>Лабинская</a:t>
            </a:r>
            <a:r>
              <a:rPr lang="ru-RU" sz="2300" b="1" dirty="0">
                <a:solidFill>
                  <a:schemeClr val="accent1">
                    <a:lumMod val="75000"/>
                  </a:schemeClr>
                </a:solidFill>
                <a:effectLst>
                  <a:outerShdw blurRad="38100" dist="38100" dir="2700000" algn="tl">
                    <a:srgbClr val="000000">
                      <a:alpha val="43137"/>
                    </a:srgbClr>
                  </a:outerShdw>
                </a:effectLst>
              </a:rPr>
              <a:t> кордонная линия)</a:t>
            </a:r>
          </a:p>
          <a:p>
            <a:r>
              <a:rPr lang="ru-RU" sz="2300" b="1" dirty="0">
                <a:effectLst>
                  <a:outerShdw blurRad="38100" dist="38100" dir="2700000" algn="tl">
                    <a:srgbClr val="000000">
                      <a:alpha val="43137"/>
                    </a:srgbClr>
                  </a:outerShdw>
                </a:effectLst>
              </a:rPr>
              <a:t>Кавказское линейное </a:t>
            </a:r>
            <a:r>
              <a:rPr lang="ru-RU" sz="2300" dirty="0"/>
              <a:t>- </a:t>
            </a:r>
            <a:r>
              <a:rPr lang="ru-RU" sz="2300" b="1" dirty="0">
                <a:solidFill>
                  <a:schemeClr val="accent1">
                    <a:lumMod val="75000"/>
                  </a:schemeClr>
                </a:solidFill>
                <a:effectLst>
                  <a:outerShdw blurRad="38100" dist="38100" dir="2700000" algn="tl">
                    <a:srgbClr val="000000">
                      <a:alpha val="43137"/>
                    </a:srgbClr>
                  </a:outerShdw>
                </a:effectLst>
              </a:rPr>
              <a:t>Кавказ</a:t>
            </a:r>
          </a:p>
          <a:p>
            <a:r>
              <a:rPr lang="ru-RU" sz="2300" b="1" dirty="0">
                <a:effectLst>
                  <a:outerShdw blurRad="38100" dist="38100" dir="2700000" algn="tl">
                    <a:srgbClr val="000000">
                      <a:alpha val="43137"/>
                    </a:srgbClr>
                  </a:outerShdw>
                </a:effectLst>
              </a:rPr>
              <a:t>Оренбургское</a:t>
            </a:r>
            <a:r>
              <a:rPr lang="ru-RU" sz="2300" dirty="0"/>
              <a:t> - </a:t>
            </a:r>
            <a:r>
              <a:rPr lang="ru-RU" sz="2300" b="1" dirty="0">
                <a:solidFill>
                  <a:schemeClr val="accent1">
                    <a:lumMod val="75000"/>
                  </a:schemeClr>
                </a:solidFill>
                <a:effectLst>
                  <a:outerShdw blurRad="38100" dist="38100" dir="2700000" algn="tl">
                    <a:srgbClr val="000000">
                      <a:alpha val="43137"/>
                    </a:srgbClr>
                  </a:outerShdw>
                </a:effectLst>
              </a:rPr>
              <a:t>Санкт-Петербург, Москва, оренбургская кордонная линия, Уральские горные заводы, Нижегородская, Казанская и Пермская губернии</a:t>
            </a:r>
          </a:p>
          <a:p>
            <a:r>
              <a:rPr lang="ru-RU" sz="2300" b="1" dirty="0">
                <a:effectLst>
                  <a:outerShdw blurRad="38100" dist="38100" dir="2700000" algn="tl">
                    <a:srgbClr val="000000">
                      <a:alpha val="43137"/>
                    </a:srgbClr>
                  </a:outerShdw>
                </a:effectLst>
              </a:rPr>
              <a:t>Уральское</a:t>
            </a:r>
            <a:r>
              <a:rPr lang="ru-RU" sz="2300" dirty="0"/>
              <a:t> - </a:t>
            </a:r>
            <a:r>
              <a:rPr lang="ru-RU" sz="2300" b="1" dirty="0">
                <a:solidFill>
                  <a:schemeClr val="accent1">
                    <a:lumMod val="75000"/>
                  </a:schemeClr>
                </a:solidFill>
                <a:effectLst>
                  <a:outerShdw blurRad="38100" dist="38100" dir="2700000" algn="tl">
                    <a:srgbClr val="000000">
                      <a:alpha val="43137"/>
                    </a:srgbClr>
                  </a:outerShdw>
                </a:effectLst>
              </a:rPr>
              <a:t>Санкт-Петербург, Москва, Киргизская степь, поэтапная линия от Уральска до Бузулука, Казань</a:t>
            </a:r>
          </a:p>
          <a:p>
            <a:r>
              <a:rPr lang="ru-RU" sz="2300" b="1" dirty="0">
                <a:effectLst>
                  <a:outerShdw blurRad="38100" dist="38100" dir="2700000" algn="tl">
                    <a:srgbClr val="000000">
                      <a:alpha val="43137"/>
                    </a:srgbClr>
                  </a:outerShdw>
                </a:effectLst>
              </a:rPr>
              <a:t>Новороссийское</a:t>
            </a:r>
            <a:r>
              <a:rPr lang="ru-RU" sz="2300" dirty="0"/>
              <a:t> - </a:t>
            </a:r>
            <a:r>
              <a:rPr lang="ru-RU" sz="2300" b="1" dirty="0">
                <a:solidFill>
                  <a:schemeClr val="accent1">
                    <a:lumMod val="75000"/>
                  </a:schemeClr>
                </a:solidFill>
                <a:effectLst>
                  <a:outerShdw blurRad="38100" dist="38100" dir="2700000" algn="tl">
                    <a:srgbClr val="000000">
                      <a:alpha val="43137"/>
                    </a:srgbClr>
                  </a:outerShdw>
                </a:effectLst>
              </a:rPr>
              <a:t>Бессарабия (на границе с Турцией), Одесса, </a:t>
            </a:r>
            <a:r>
              <a:rPr lang="ru-RU" sz="2300" b="1" dirty="0" err="1">
                <a:solidFill>
                  <a:schemeClr val="accent1">
                    <a:lumMod val="75000"/>
                  </a:schemeClr>
                </a:solidFill>
                <a:effectLst>
                  <a:outerShdw blurRad="38100" dist="38100" dir="2700000" algn="tl">
                    <a:srgbClr val="000000">
                      <a:alpha val="43137"/>
                    </a:srgbClr>
                  </a:outerShdw>
                </a:effectLst>
              </a:rPr>
              <a:t>Аккерман</a:t>
            </a:r>
            <a:endParaRPr lang="ru-RU" sz="2300" b="1" dirty="0">
              <a:solidFill>
                <a:schemeClr val="accent1">
                  <a:lumMod val="75000"/>
                </a:schemeClr>
              </a:solidFill>
              <a:effectLst>
                <a:outerShdw blurRad="38100" dist="38100" dir="2700000" algn="tl">
                  <a:srgbClr val="000000">
                    <a:alpha val="43137"/>
                  </a:srgbClr>
                </a:outerShdw>
              </a:effectLst>
            </a:endParaRPr>
          </a:p>
          <a:p>
            <a:r>
              <a:rPr lang="ru-RU" sz="2300" b="1" dirty="0">
                <a:effectLst>
                  <a:outerShdw blurRad="38100" dist="38100" dir="2700000" algn="tl">
                    <a:srgbClr val="000000">
                      <a:alpha val="43137"/>
                    </a:srgbClr>
                  </a:outerShdw>
                </a:effectLst>
              </a:rPr>
              <a:t>Азовское</a:t>
            </a:r>
            <a:r>
              <a:rPr lang="ru-RU" sz="2300" dirty="0"/>
              <a:t> - </a:t>
            </a:r>
            <a:r>
              <a:rPr lang="ru-RU" sz="2300" b="1" dirty="0">
                <a:solidFill>
                  <a:schemeClr val="accent1">
                    <a:lumMod val="75000"/>
                  </a:schemeClr>
                </a:solidFill>
                <a:effectLst>
                  <a:outerShdw blurRad="38100" dist="38100" dir="2700000" algn="tl">
                    <a:srgbClr val="000000">
                      <a:alpha val="43137"/>
                    </a:srgbClr>
                  </a:outerShdw>
                </a:effectLst>
              </a:rPr>
              <a:t>морские станции восточного берега Черного моря: Сухумская и Константиновская</a:t>
            </a:r>
          </a:p>
          <a:p>
            <a:r>
              <a:rPr lang="ru-RU" sz="2300" b="1" dirty="0">
                <a:effectLst>
                  <a:outerShdw blurRad="38100" dist="38100" dir="2700000" algn="tl">
                    <a:srgbClr val="000000">
                      <a:alpha val="43137"/>
                    </a:srgbClr>
                  </a:outerShdw>
                </a:effectLst>
              </a:rPr>
              <a:t>Астраханское</a:t>
            </a:r>
            <a:r>
              <a:rPr lang="ru-RU" sz="2300" dirty="0"/>
              <a:t> – </a:t>
            </a:r>
            <a:r>
              <a:rPr lang="ru-RU" sz="2300" b="1" dirty="0">
                <a:solidFill>
                  <a:schemeClr val="accent1">
                    <a:lumMod val="75000"/>
                  </a:schemeClr>
                </a:solidFill>
                <a:effectLst>
                  <a:outerShdw blurRad="38100" dist="38100" dir="2700000" algn="tl">
                    <a:srgbClr val="000000">
                      <a:alpha val="43137"/>
                    </a:srgbClr>
                  </a:outerShdw>
                </a:effectLst>
              </a:rPr>
              <a:t>границы Астраханской губернии</a:t>
            </a:r>
          </a:p>
          <a:p>
            <a:r>
              <a:rPr lang="ru-RU" sz="2300" b="1" dirty="0">
                <a:effectLst>
                  <a:outerShdw blurRad="38100" dist="38100" dir="2700000" algn="tl">
                    <a:srgbClr val="000000">
                      <a:alpha val="43137"/>
                    </a:srgbClr>
                  </a:outerShdw>
                </a:effectLst>
              </a:rPr>
              <a:t>Сибирское линейное </a:t>
            </a:r>
            <a:r>
              <a:rPr lang="ru-RU" sz="2300" dirty="0"/>
              <a:t>- </a:t>
            </a:r>
            <a:r>
              <a:rPr lang="ru-RU" sz="2300" b="1" dirty="0">
                <a:solidFill>
                  <a:schemeClr val="accent1">
                    <a:lumMod val="75000"/>
                  </a:schemeClr>
                </a:solidFill>
                <a:effectLst>
                  <a:outerShdw blurRad="38100" dist="38100" dir="2700000" algn="tl">
                    <a:srgbClr val="000000">
                      <a:alpha val="43137"/>
                    </a:srgbClr>
                  </a:outerShdw>
                </a:effectLst>
              </a:rPr>
              <a:t>Киргизская степь, граница с </a:t>
            </a:r>
            <a:r>
              <a:rPr lang="ru-RU" sz="2300" b="1" dirty="0" err="1">
                <a:solidFill>
                  <a:schemeClr val="accent1">
                    <a:lumMod val="75000"/>
                  </a:schemeClr>
                </a:solidFill>
                <a:effectLst>
                  <a:outerShdw blurRad="38100" dist="38100" dir="2700000" algn="tl">
                    <a:srgbClr val="000000">
                      <a:alpha val="43137"/>
                    </a:srgbClr>
                  </a:outerShdw>
                </a:effectLst>
              </a:rPr>
              <a:t>Кокандским</a:t>
            </a:r>
            <a:r>
              <a:rPr lang="ru-RU" sz="2300" b="1" dirty="0">
                <a:solidFill>
                  <a:schemeClr val="accent1">
                    <a:lumMod val="75000"/>
                  </a:schemeClr>
                </a:solidFill>
                <a:effectLst>
                  <a:outerShdw blurRad="38100" dist="38100" dir="2700000" algn="tl">
                    <a:srgbClr val="000000">
                      <a:alpha val="43137"/>
                    </a:srgbClr>
                  </a:outerShdw>
                </a:effectLst>
              </a:rPr>
              <a:t> ханством и Китаем</a:t>
            </a:r>
          </a:p>
          <a:p>
            <a:r>
              <a:rPr lang="ru-RU" sz="2300" b="1" dirty="0">
                <a:effectLst>
                  <a:outerShdw blurRad="38100" dist="38100" dir="2700000" algn="tl">
                    <a:srgbClr val="000000">
                      <a:alpha val="43137"/>
                    </a:srgbClr>
                  </a:outerShdw>
                </a:effectLst>
              </a:rPr>
              <a:t>Забайкальское</a:t>
            </a:r>
            <a:r>
              <a:rPr lang="ru-RU" sz="2300" dirty="0"/>
              <a:t> – </a:t>
            </a:r>
            <a:r>
              <a:rPr lang="ru-RU" sz="2300" b="1" dirty="0">
                <a:solidFill>
                  <a:schemeClr val="accent1">
                    <a:lumMod val="75000"/>
                  </a:schemeClr>
                </a:solidFill>
                <a:effectLst>
                  <a:outerShdw blurRad="38100" dist="38100" dir="2700000" algn="tl">
                    <a:srgbClr val="000000">
                      <a:alpha val="43137"/>
                    </a:srgbClr>
                  </a:outerShdw>
                </a:effectLst>
              </a:rPr>
              <a:t>Китайская граница, золотые прииски Восточной Сибири, города -Иркутск, </a:t>
            </a:r>
            <a:r>
              <a:rPr lang="ru-RU" sz="2300" b="1" dirty="0" err="1">
                <a:solidFill>
                  <a:schemeClr val="accent1">
                    <a:lumMod val="75000"/>
                  </a:schemeClr>
                </a:solidFill>
                <a:effectLst>
                  <a:outerShdw blurRad="38100" dist="38100" dir="2700000" algn="tl">
                    <a:srgbClr val="000000">
                      <a:alpha val="43137"/>
                    </a:srgbClr>
                  </a:outerShdw>
                </a:effectLst>
              </a:rPr>
              <a:t>Селенгинск</a:t>
            </a:r>
            <a:r>
              <a:rPr lang="ru-RU" sz="2300" b="1" dirty="0">
                <a:solidFill>
                  <a:schemeClr val="accent1">
                    <a:lumMod val="75000"/>
                  </a:schemeClr>
                </a:solidFill>
                <a:effectLst>
                  <a:outerShdw blurRad="38100" dist="38100" dir="2700000" algn="tl">
                    <a:srgbClr val="000000">
                      <a:alpha val="43137"/>
                    </a:srgbClr>
                  </a:outerShdw>
                </a:effectLst>
              </a:rPr>
              <a:t>, Чита</a:t>
            </a:r>
          </a:p>
          <a:p>
            <a:r>
              <a:rPr lang="ru-RU" sz="2300" b="1" dirty="0">
                <a:effectLst>
                  <a:outerShdw blurRad="38100" dist="38100" dir="2700000" algn="tl">
                    <a:srgbClr val="000000">
                      <a:alpha val="43137"/>
                    </a:srgbClr>
                  </a:outerShdw>
                </a:effectLst>
              </a:rPr>
              <a:t>Амурское</a:t>
            </a:r>
            <a:r>
              <a:rPr lang="ru-RU" sz="2300" dirty="0"/>
              <a:t> – </a:t>
            </a:r>
            <a:r>
              <a:rPr lang="ru-RU" sz="2300" b="1" dirty="0">
                <a:solidFill>
                  <a:schemeClr val="accent1">
                    <a:lumMod val="75000"/>
                  </a:schemeClr>
                </a:solidFill>
                <a:effectLst>
                  <a:outerShdw blurRad="38100" dist="38100" dir="2700000" algn="tl">
                    <a:srgbClr val="000000">
                      <a:alpha val="43137"/>
                    </a:srgbClr>
                  </a:outerShdw>
                </a:effectLst>
              </a:rPr>
              <a:t>Китайская граница, судоходство по Амуру и Уссури</a:t>
            </a:r>
          </a:p>
        </p:txBody>
      </p:sp>
    </p:spTree>
    <p:extLst>
      <p:ext uri="{BB962C8B-B14F-4D97-AF65-F5344CB8AC3E}">
        <p14:creationId xmlns:p14="http://schemas.microsoft.com/office/powerpoint/2010/main" val="1078314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92698" y="99803"/>
            <a:ext cx="714794" cy="714794"/>
          </a:xfrm>
          <a:prstGeom prst="rect">
            <a:avLst/>
          </a:prstGeom>
        </p:spPr>
      </p:pic>
      <p:sp>
        <p:nvSpPr>
          <p:cNvPr id="9" name="Прямоугольник 8"/>
          <p:cNvSpPr/>
          <p:nvPr/>
        </p:nvSpPr>
        <p:spPr>
          <a:xfrm>
            <a:off x="152399" y="1734235"/>
            <a:ext cx="5773271" cy="3170099"/>
          </a:xfrm>
          <a:prstGeom prst="rect">
            <a:avLst/>
          </a:prstGeom>
        </p:spPr>
        <p:txBody>
          <a:bodyPr wrap="square">
            <a:spAutoFit/>
          </a:bodyPr>
          <a:lstStyle/>
          <a:p>
            <a:pPr algn="ctr"/>
            <a:r>
              <a:rPr lang="ru-RU" sz="4000" b="1" dirty="0">
                <a:effectLst>
                  <a:outerShdw blurRad="38100" dist="38100" dir="2700000" algn="tl">
                    <a:srgbClr val="000000">
                      <a:alpha val="43137"/>
                    </a:srgbClr>
                  </a:outerShdw>
                </a:effectLst>
              </a:rPr>
              <a:t>С покорением Кавказа началось разложение казачьей служебной системы</a:t>
            </a:r>
            <a:r>
              <a:rPr lang="en-US" sz="4000" b="1" dirty="0">
                <a:effectLst>
                  <a:outerShdw blurRad="38100" dist="38100" dir="2700000" algn="tl">
                    <a:srgbClr val="000000">
                      <a:alpha val="43137"/>
                    </a:srgbClr>
                  </a:outerShdw>
                </a:effectLst>
              </a:rPr>
              <a:t> </a:t>
            </a:r>
            <a:r>
              <a:rPr lang="ru-RU" sz="4000" b="1" dirty="0">
                <a:effectLst>
                  <a:outerShdw blurRad="38100" dist="38100" dir="2700000" algn="tl">
                    <a:srgbClr val="000000">
                      <a:alpha val="43137"/>
                    </a:srgbClr>
                  </a:outerShdw>
                </a:effectLst>
              </a:rPr>
              <a:t>основанной на Положении 1835 г.</a:t>
            </a:r>
          </a:p>
        </p:txBody>
      </p:sp>
      <p:sp>
        <p:nvSpPr>
          <p:cNvPr id="10" name="Прямоугольник 9"/>
          <p:cNvSpPr/>
          <p:nvPr/>
        </p:nvSpPr>
        <p:spPr>
          <a:xfrm>
            <a:off x="6096000" y="551113"/>
            <a:ext cx="5791200" cy="6093976"/>
          </a:xfrm>
          <a:prstGeom prst="rect">
            <a:avLst/>
          </a:prstGeom>
        </p:spPr>
        <p:txBody>
          <a:bodyPr wrap="square">
            <a:spAutoFit/>
          </a:bodyPr>
          <a:lstStyle/>
          <a:p>
            <a:r>
              <a:rPr lang="ru-RU" sz="3000" dirty="0"/>
              <a:t>Распространённое </a:t>
            </a:r>
            <a:r>
              <a:rPr lang="ru-RU" sz="3000" b="1" dirty="0">
                <a:effectLst>
                  <a:outerShdw blurRad="38100" dist="38100" dir="2700000" algn="tl">
                    <a:srgbClr val="000000">
                      <a:alpha val="43137"/>
                    </a:srgbClr>
                  </a:outerShdw>
                </a:effectLst>
              </a:rPr>
              <a:t>мнение  военных кругах </a:t>
            </a:r>
            <a:r>
              <a:rPr lang="ru-RU" sz="3000" dirty="0"/>
              <a:t>в нач. 1860-х гг.:</a:t>
            </a:r>
          </a:p>
          <a:p>
            <a:r>
              <a:rPr lang="ru-RU" sz="3000" b="1" dirty="0">
                <a:effectLst>
                  <a:outerShdw blurRad="38100" dist="38100" dir="2700000" algn="tl">
                    <a:srgbClr val="000000">
                      <a:alpha val="43137"/>
                    </a:srgbClr>
                  </a:outerShdw>
                </a:effectLst>
              </a:rPr>
              <a:t>снижение боеспособности и утрата «воинственности» </a:t>
            </a:r>
            <a:r>
              <a:rPr lang="ru-RU" sz="3000" dirty="0"/>
              <a:t>среди казачества, упадок казачьего боевого духа, особенно, донского. </a:t>
            </a:r>
          </a:p>
          <a:p>
            <a:r>
              <a:rPr lang="ru-RU" sz="3000" b="1" dirty="0">
                <a:effectLst>
                  <a:outerShdw blurRad="38100" dist="38100" dir="2700000" algn="tl">
                    <a:srgbClr val="000000">
                      <a:alpha val="43137"/>
                    </a:srgbClr>
                  </a:outerShdw>
                </a:effectLst>
              </a:rPr>
              <a:t>Причины</a:t>
            </a:r>
            <a:r>
              <a:rPr lang="ru-RU" sz="3000" dirty="0"/>
              <a:t> - т.н. </a:t>
            </a:r>
            <a:r>
              <a:rPr lang="ru-RU" sz="3000" b="1" dirty="0">
                <a:solidFill>
                  <a:schemeClr val="accent1">
                    <a:lumMod val="75000"/>
                  </a:schemeClr>
                </a:solidFill>
                <a:effectLst>
                  <a:outerShdw blurRad="38100" dist="38100" dir="2700000" algn="tl">
                    <a:srgbClr val="000000">
                      <a:alpha val="43137"/>
                    </a:srgbClr>
                  </a:outerShdw>
                </a:effectLst>
              </a:rPr>
              <a:t>«</a:t>
            </a:r>
            <a:r>
              <a:rPr lang="ru-RU" sz="3000" b="1" dirty="0" err="1">
                <a:solidFill>
                  <a:schemeClr val="accent1">
                    <a:lumMod val="75000"/>
                  </a:schemeClr>
                </a:solidFill>
                <a:effectLst>
                  <a:outerShdw blurRad="38100" dist="38100" dir="2700000" algn="tl">
                    <a:srgbClr val="000000">
                      <a:alpha val="43137"/>
                    </a:srgbClr>
                  </a:outerShdw>
                </a:effectLst>
              </a:rPr>
              <a:t>раскомандированность</a:t>
            </a:r>
            <a:r>
              <a:rPr lang="ru-RU" sz="3000" b="1" dirty="0">
                <a:solidFill>
                  <a:schemeClr val="accent1">
                    <a:lumMod val="75000"/>
                  </a:schemeClr>
                </a:solidFill>
                <a:effectLst>
                  <a:outerShdw blurRad="38100" dist="38100" dir="2700000" algn="tl">
                    <a:srgbClr val="000000">
                      <a:alpha val="43137"/>
                    </a:srgbClr>
                  </a:outerShdw>
                </a:effectLst>
              </a:rPr>
              <a:t>» </a:t>
            </a:r>
            <a:r>
              <a:rPr lang="ru-RU" sz="3000" dirty="0"/>
              <a:t>личного состава казачьих частей;</a:t>
            </a:r>
          </a:p>
          <a:p>
            <a:r>
              <a:rPr lang="ru-RU" sz="3000" b="1" dirty="0">
                <a:solidFill>
                  <a:schemeClr val="accent1">
                    <a:lumMod val="75000"/>
                  </a:schemeClr>
                </a:solidFill>
                <a:effectLst>
                  <a:outerShdw blurRad="38100" dist="38100" dir="2700000" algn="tl">
                    <a:srgbClr val="000000">
                      <a:alpha val="43137"/>
                    </a:srgbClr>
                  </a:outerShdw>
                </a:effectLst>
              </a:rPr>
              <a:t>отдаленность казачьих  войск от границ</a:t>
            </a:r>
            <a:r>
              <a:rPr lang="ru-RU" sz="3000" dirty="0"/>
              <a:t> </a:t>
            </a:r>
            <a:r>
              <a:rPr lang="ru-RU" sz="3000" b="1" dirty="0">
                <a:solidFill>
                  <a:schemeClr val="accent1"/>
                </a:solidFill>
                <a:effectLst>
                  <a:outerShdw blurRad="38100" dist="38100" dir="2700000" algn="tl">
                    <a:srgbClr val="000000">
                      <a:alpha val="43137"/>
                    </a:srgbClr>
                  </a:outerShdw>
                </a:effectLst>
              </a:rPr>
              <a:t>и непосредственно театров боевых действий</a:t>
            </a:r>
          </a:p>
        </p:txBody>
      </p:sp>
    </p:spTree>
    <p:extLst>
      <p:ext uri="{BB962C8B-B14F-4D97-AF65-F5344CB8AC3E}">
        <p14:creationId xmlns:p14="http://schemas.microsoft.com/office/powerpoint/2010/main" val="1563340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477206" y="65136"/>
            <a:ext cx="714794" cy="714794"/>
          </a:xfrm>
          <a:prstGeom prst="rect">
            <a:avLst/>
          </a:prstGeom>
        </p:spPr>
      </p:pic>
      <p:sp>
        <p:nvSpPr>
          <p:cNvPr id="8" name="Прямоугольник 7"/>
          <p:cNvSpPr/>
          <p:nvPr/>
        </p:nvSpPr>
        <p:spPr>
          <a:xfrm>
            <a:off x="268940" y="65136"/>
            <a:ext cx="6096000" cy="3416320"/>
          </a:xfrm>
          <a:prstGeom prst="rect">
            <a:avLst/>
          </a:prstGeom>
        </p:spPr>
        <p:txBody>
          <a:bodyPr wrap="square">
            <a:spAutoFit/>
          </a:bodyPr>
          <a:lstStyle/>
          <a:p>
            <a:r>
              <a:rPr lang="ru-RU" sz="2400" dirty="0"/>
              <a:t>Чиновник Управления иррегулярных войск в будущем известный кубанский казачий генерал и военный историк II пол. XIX в. </a:t>
            </a:r>
            <a:r>
              <a:rPr lang="ru-RU" sz="2400" b="1" dirty="0">
                <a:effectLst>
                  <a:outerShdw blurRad="38100" dist="38100" dir="2700000" algn="tl">
                    <a:srgbClr val="000000">
                      <a:alpha val="43137"/>
                    </a:srgbClr>
                  </a:outerShdw>
                </a:effectLst>
              </a:rPr>
              <a:t>И.Д. </a:t>
            </a:r>
            <a:r>
              <a:rPr lang="ru-RU" sz="2400" b="1" dirty="0" err="1">
                <a:effectLst>
                  <a:outerShdw blurRad="38100" dist="38100" dir="2700000" algn="tl">
                    <a:srgbClr val="000000">
                      <a:alpha val="43137"/>
                    </a:srgbClr>
                  </a:outerShdw>
                </a:effectLst>
              </a:rPr>
              <a:t>Попко</a:t>
            </a:r>
            <a:r>
              <a:rPr lang="ru-RU" sz="2400" dirty="0"/>
              <a:t>, под псевдонимом «Есаул» в 1859 г. отмечал: </a:t>
            </a:r>
            <a:r>
              <a:rPr lang="ru-RU" sz="2400" b="1" dirty="0">
                <a:solidFill>
                  <a:schemeClr val="accent1">
                    <a:lumMod val="75000"/>
                  </a:schemeClr>
                </a:solidFill>
                <a:effectLst>
                  <a:outerShdw blurRad="38100" dist="38100" dir="2700000" algn="tl">
                    <a:srgbClr val="000000">
                      <a:alpha val="43137"/>
                    </a:srgbClr>
                  </a:outerShdw>
                </a:effectLst>
              </a:rPr>
              <a:t>«…кто бывал на войне, знает, какой поглощающий расход станичников делается у нас внутри корпусов и отрядов; сколько их исчезает в штабах, дежурствах, обозах, магазинах, различных конвоях…»</a:t>
            </a:r>
          </a:p>
        </p:txBody>
      </p:sp>
      <p:sp>
        <p:nvSpPr>
          <p:cNvPr id="10" name="Прямоугольник 9"/>
          <p:cNvSpPr/>
          <p:nvPr/>
        </p:nvSpPr>
        <p:spPr>
          <a:xfrm>
            <a:off x="6364940" y="3355539"/>
            <a:ext cx="5737411" cy="3416320"/>
          </a:xfrm>
          <a:prstGeom prst="rect">
            <a:avLst/>
          </a:prstGeom>
        </p:spPr>
        <p:txBody>
          <a:bodyPr wrap="square">
            <a:spAutoFit/>
          </a:bodyPr>
          <a:lstStyle/>
          <a:p>
            <a:r>
              <a:rPr lang="ru-RU" sz="2400" dirty="0"/>
              <a:t>Другое объяснение потери казачеством «воинственного духа» прямо связано с содержанием речи </a:t>
            </a:r>
            <a:r>
              <a:rPr lang="ru-RU" sz="2400" b="1" dirty="0">
                <a:effectLst>
                  <a:outerShdw blurRad="38100" dist="38100" dir="2700000" algn="tl">
                    <a:srgbClr val="000000">
                      <a:alpha val="43137"/>
                    </a:srgbClr>
                  </a:outerShdw>
                </a:effectLst>
              </a:rPr>
              <a:t>Николая I</a:t>
            </a:r>
            <a:r>
              <a:rPr lang="ru-RU" sz="2400" dirty="0"/>
              <a:t>, произнесенной на Дону в 1837 году:</a:t>
            </a:r>
          </a:p>
          <a:p>
            <a:r>
              <a:rPr lang="ru-RU" sz="2400" dirty="0"/>
              <a:t>«</a:t>
            </a:r>
            <a:r>
              <a:rPr lang="ru-RU" sz="2400" b="1" dirty="0">
                <a:effectLst>
                  <a:outerShdw blurRad="38100" dist="38100" dir="2700000" algn="tl">
                    <a:srgbClr val="000000">
                      <a:alpha val="43137"/>
                    </a:srgbClr>
                  </a:outerShdw>
                </a:effectLst>
              </a:rPr>
              <a:t>продолжительный мир </a:t>
            </a:r>
            <a:r>
              <a:rPr lang="ru-RU" sz="2400" dirty="0"/>
              <a:t>и </a:t>
            </a:r>
            <a:r>
              <a:rPr lang="ru-RU" sz="2400" b="1" dirty="0">
                <a:effectLst>
                  <a:outerShdw blurRad="38100" dist="38100" dir="2700000" algn="tl">
                    <a:srgbClr val="000000">
                      <a:alpha val="43137"/>
                    </a:srgbClr>
                  </a:outerShdw>
                </a:effectLst>
              </a:rPr>
              <a:t>отдаленность границ</a:t>
            </a:r>
            <a:r>
              <a:rPr lang="ru-RU" sz="2400" dirty="0"/>
              <a:t> обабили казаков», «казацкая армия может существовать только на границе, в виду неприятеля. </a:t>
            </a:r>
            <a:r>
              <a:rPr lang="ru-RU" sz="2400" b="1" dirty="0">
                <a:effectLst>
                  <a:outerShdw blurRad="38100" dist="38100" dir="2700000" algn="tl">
                    <a:srgbClr val="000000">
                      <a:alpha val="43137"/>
                    </a:srgbClr>
                  </a:outerShdw>
                </a:effectLst>
              </a:rPr>
              <a:t>Покой ее портит</a:t>
            </a:r>
            <a:r>
              <a:rPr lang="ru-RU" dirty="0"/>
              <a:t>»</a:t>
            </a:r>
          </a:p>
        </p:txBody>
      </p:sp>
      <p:pic>
        <p:nvPicPr>
          <p:cNvPr id="11" name="Рисунок 10"/>
          <p:cNvPicPr>
            <a:picLocks noChangeAspect="1"/>
          </p:cNvPicPr>
          <p:nvPr/>
        </p:nvPicPr>
        <p:blipFill>
          <a:blip r:embed="rId3"/>
          <a:stretch>
            <a:fillRect/>
          </a:stretch>
        </p:blipFill>
        <p:spPr>
          <a:xfrm>
            <a:off x="561982" y="3602525"/>
            <a:ext cx="2408129" cy="3048264"/>
          </a:xfrm>
          <a:prstGeom prst="rect">
            <a:avLst/>
          </a:prstGeom>
        </p:spPr>
      </p:pic>
      <p:pic>
        <p:nvPicPr>
          <p:cNvPr id="13" name="Рисунок 12"/>
          <p:cNvPicPr>
            <a:picLocks noChangeAspect="1"/>
          </p:cNvPicPr>
          <p:nvPr/>
        </p:nvPicPr>
        <p:blipFill>
          <a:blip r:embed="rId4"/>
          <a:stretch>
            <a:fillRect/>
          </a:stretch>
        </p:blipFill>
        <p:spPr>
          <a:xfrm>
            <a:off x="7096259" y="268941"/>
            <a:ext cx="2335308" cy="3086598"/>
          </a:xfrm>
          <a:prstGeom prst="rect">
            <a:avLst/>
          </a:prstGeom>
        </p:spPr>
      </p:pic>
      <p:sp>
        <p:nvSpPr>
          <p:cNvPr id="14" name="Прямоугольник 13"/>
          <p:cNvSpPr/>
          <p:nvPr/>
        </p:nvSpPr>
        <p:spPr>
          <a:xfrm>
            <a:off x="10205523" y="1483999"/>
            <a:ext cx="1714444" cy="523220"/>
          </a:xfrm>
          <a:prstGeom prst="rect">
            <a:avLst/>
          </a:prstGeom>
        </p:spPr>
        <p:txBody>
          <a:bodyPr wrap="none">
            <a:spAutoFit/>
          </a:bodyPr>
          <a:lstStyle/>
          <a:p>
            <a:r>
              <a:rPr lang="ru-RU" sz="2800" b="1" dirty="0">
                <a:effectLst>
                  <a:outerShdw blurRad="38100" dist="38100" dir="2700000" algn="tl">
                    <a:srgbClr val="000000">
                      <a:alpha val="43137"/>
                    </a:srgbClr>
                  </a:outerShdw>
                </a:effectLst>
              </a:rPr>
              <a:t>Николай </a:t>
            </a:r>
            <a:r>
              <a:rPr lang="en-US" sz="2800" b="1" dirty="0">
                <a:effectLst>
                  <a:outerShdw blurRad="38100" dist="38100" dir="2700000" algn="tl">
                    <a:srgbClr val="000000">
                      <a:alpha val="43137"/>
                    </a:srgbClr>
                  </a:outerShdw>
                </a:effectLst>
              </a:rPr>
              <a:t>I</a:t>
            </a:r>
            <a:endParaRPr lang="ru-RU" sz="2800" b="1" dirty="0">
              <a:effectLst>
                <a:outerShdw blurRad="38100" dist="38100" dir="2700000" algn="tl">
                  <a:srgbClr val="000000">
                    <a:alpha val="43137"/>
                  </a:srgbClr>
                </a:outerShdw>
              </a:effectLst>
            </a:endParaRPr>
          </a:p>
        </p:txBody>
      </p:sp>
      <p:sp>
        <p:nvSpPr>
          <p:cNvPr id="16" name="Прямоугольник 15"/>
          <p:cNvSpPr/>
          <p:nvPr/>
        </p:nvSpPr>
        <p:spPr>
          <a:xfrm>
            <a:off x="3128683" y="4732965"/>
            <a:ext cx="2689412" cy="461665"/>
          </a:xfrm>
          <a:prstGeom prst="rect">
            <a:avLst/>
          </a:prstGeom>
        </p:spPr>
        <p:txBody>
          <a:bodyPr wrap="square">
            <a:spAutoFit/>
          </a:bodyPr>
          <a:lstStyle/>
          <a:p>
            <a:r>
              <a:rPr lang="ru-RU" sz="2400" b="1" dirty="0">
                <a:effectLst>
                  <a:outerShdw blurRad="38100" dist="38100" dir="2700000" algn="tl">
                    <a:srgbClr val="000000">
                      <a:alpha val="43137"/>
                    </a:srgbClr>
                  </a:outerShdw>
                </a:effectLst>
              </a:rPr>
              <a:t>И.Д. </a:t>
            </a:r>
            <a:r>
              <a:rPr lang="ru-RU" sz="2400" b="1" dirty="0" err="1">
                <a:effectLst>
                  <a:outerShdw blurRad="38100" dist="38100" dir="2700000" algn="tl">
                    <a:srgbClr val="000000">
                      <a:alpha val="43137"/>
                    </a:srgbClr>
                  </a:outerShdw>
                </a:effectLst>
              </a:rPr>
              <a:t>Попко</a:t>
            </a:r>
            <a:r>
              <a:rPr lang="ru-RU" sz="2400" b="1" dirty="0">
                <a:effectLst>
                  <a:outerShdw blurRad="38100" dist="38100" dir="2700000" algn="tl">
                    <a:srgbClr val="000000">
                      <a:alpha val="43137"/>
                    </a:srgbClr>
                  </a:outerShdw>
                </a:effectLst>
              </a:rPr>
              <a:t> (Есаул)</a:t>
            </a:r>
          </a:p>
        </p:txBody>
      </p:sp>
    </p:spTree>
    <p:extLst>
      <p:ext uri="{BB962C8B-B14F-4D97-AF65-F5344CB8AC3E}">
        <p14:creationId xmlns:p14="http://schemas.microsoft.com/office/powerpoint/2010/main" val="4998780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477206" y="97241"/>
            <a:ext cx="714794" cy="714794"/>
          </a:xfrm>
          <a:prstGeom prst="rect">
            <a:avLst/>
          </a:prstGeom>
        </p:spPr>
      </p:pic>
      <p:sp>
        <p:nvSpPr>
          <p:cNvPr id="2" name="Прямоугольник 1"/>
          <p:cNvSpPr/>
          <p:nvPr/>
        </p:nvSpPr>
        <p:spPr>
          <a:xfrm>
            <a:off x="5818095" y="454638"/>
            <a:ext cx="6051176" cy="6124754"/>
          </a:xfrm>
          <a:prstGeom prst="rect">
            <a:avLst/>
          </a:prstGeom>
        </p:spPr>
        <p:txBody>
          <a:bodyPr wrap="square">
            <a:spAutoFit/>
          </a:bodyPr>
          <a:lstStyle/>
          <a:p>
            <a:r>
              <a:rPr lang="ru-RU" sz="2800" dirty="0"/>
              <a:t>Большинство специалистов видело исправление ситуации </a:t>
            </a:r>
            <a:r>
              <a:rPr lang="ru-RU" sz="2800" b="1" dirty="0">
                <a:effectLst>
                  <a:outerShdw blurRad="38100" dist="38100" dir="2700000" algn="tl">
                    <a:srgbClr val="000000">
                      <a:alpha val="43137"/>
                    </a:srgbClr>
                  </a:outerShdw>
                </a:effectLst>
              </a:rPr>
              <a:t>в переводе казачьих войск на строевые порядки регулярной армии</a:t>
            </a:r>
            <a:r>
              <a:rPr lang="ru-RU" sz="2800" dirty="0"/>
              <a:t>. </a:t>
            </a:r>
          </a:p>
          <a:p>
            <a:r>
              <a:rPr lang="ru-RU" sz="2800" dirty="0"/>
              <a:t>Для этого Военное министерство реализовывало меры: </a:t>
            </a:r>
          </a:p>
          <a:p>
            <a:pPr marL="457200" indent="-457200">
              <a:buFont typeface="Arial" panose="020B0604020202020204" pitchFamily="34" charset="0"/>
              <a:buChar char="•"/>
            </a:pPr>
            <a:r>
              <a:rPr lang="ru-RU" sz="2800" dirty="0"/>
              <a:t>по совершенствованию </a:t>
            </a:r>
            <a:r>
              <a:rPr lang="ru-RU" sz="2800" b="1" dirty="0">
                <a:effectLst>
                  <a:outerShdw blurRad="38100" dist="38100" dir="2700000" algn="tl">
                    <a:srgbClr val="000000">
                      <a:alpha val="43137"/>
                    </a:srgbClr>
                  </a:outerShdw>
                </a:effectLst>
              </a:rPr>
              <a:t>допризывной подготовки молодых казаков</a:t>
            </a:r>
            <a:r>
              <a:rPr lang="ru-RU" sz="2800" dirty="0"/>
              <a:t>,</a:t>
            </a:r>
          </a:p>
          <a:p>
            <a:pPr marL="457200" indent="-457200">
              <a:buFont typeface="Arial" panose="020B0604020202020204" pitchFamily="34" charset="0"/>
              <a:buChar char="•"/>
            </a:pPr>
            <a:r>
              <a:rPr lang="ru-RU" sz="2800" b="1" dirty="0">
                <a:effectLst>
                  <a:outerShdw blurRad="38100" dist="38100" dir="2700000" algn="tl">
                    <a:srgbClr val="000000">
                      <a:alpha val="43137"/>
                    </a:srgbClr>
                  </a:outerShdw>
                </a:effectLst>
              </a:rPr>
              <a:t>обучению казачьих офицеров</a:t>
            </a:r>
            <a:r>
              <a:rPr lang="ru-RU" sz="2800" dirty="0"/>
              <a:t>, </a:t>
            </a:r>
          </a:p>
          <a:p>
            <a:pPr marL="457200" indent="-457200">
              <a:buFont typeface="Arial" panose="020B0604020202020204" pitchFamily="34" charset="0"/>
              <a:buChar char="•"/>
            </a:pPr>
            <a:r>
              <a:rPr lang="ru-RU" sz="2800" b="1" dirty="0">
                <a:effectLst>
                  <a:outerShdw blurRad="38100" dist="38100" dir="2700000" algn="tl">
                    <a:srgbClr val="000000">
                      <a:alpha val="43137"/>
                    </a:srgbClr>
                  </a:outerShdw>
                </a:effectLst>
              </a:rPr>
              <a:t>перевооружению</a:t>
            </a:r>
            <a:r>
              <a:rPr lang="ru-RU" sz="2800" dirty="0"/>
              <a:t> казачьих войск,</a:t>
            </a:r>
          </a:p>
          <a:p>
            <a:pPr marL="457200" indent="-457200">
              <a:buFont typeface="Arial" panose="020B0604020202020204" pitchFamily="34" charset="0"/>
              <a:buChar char="•"/>
            </a:pPr>
            <a:r>
              <a:rPr lang="ru-RU" sz="2800" dirty="0"/>
              <a:t>перевод большей части войск на </a:t>
            </a:r>
            <a:r>
              <a:rPr lang="ru-RU" sz="2800" b="1" dirty="0">
                <a:effectLst>
                  <a:outerShdw blurRad="38100" dist="38100" dir="2700000" algn="tl">
                    <a:srgbClr val="000000">
                      <a:alpha val="43137"/>
                    </a:srgbClr>
                  </a:outerShdw>
                </a:effectLst>
              </a:rPr>
              <a:t>конскрипционный служебный порядок</a:t>
            </a:r>
          </a:p>
        </p:txBody>
      </p:sp>
      <p:pic>
        <p:nvPicPr>
          <p:cNvPr id="6" name="Рисунок 5"/>
          <p:cNvPicPr>
            <a:picLocks noChangeAspect="1"/>
          </p:cNvPicPr>
          <p:nvPr/>
        </p:nvPicPr>
        <p:blipFill>
          <a:blip r:embed="rId3"/>
          <a:stretch>
            <a:fillRect/>
          </a:stretch>
        </p:blipFill>
        <p:spPr>
          <a:xfrm>
            <a:off x="152400" y="1585027"/>
            <a:ext cx="5549151" cy="3766902"/>
          </a:xfrm>
          <a:prstGeom prst="rect">
            <a:avLst/>
          </a:prstGeom>
        </p:spPr>
      </p:pic>
    </p:spTree>
    <p:extLst>
      <p:ext uri="{BB962C8B-B14F-4D97-AF65-F5344CB8AC3E}">
        <p14:creationId xmlns:p14="http://schemas.microsoft.com/office/powerpoint/2010/main" val="30066187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6" y="99809"/>
            <a:ext cx="714794" cy="714794"/>
          </a:xfrm>
          <a:prstGeom prst="rect">
            <a:avLst/>
          </a:prstGeom>
        </p:spPr>
      </p:pic>
      <p:sp>
        <p:nvSpPr>
          <p:cNvPr id="2" name="Прямоугольник 1"/>
          <p:cNvSpPr/>
          <p:nvPr/>
        </p:nvSpPr>
        <p:spPr>
          <a:xfrm>
            <a:off x="519954" y="197229"/>
            <a:ext cx="6490446" cy="6370975"/>
          </a:xfrm>
          <a:prstGeom prst="rect">
            <a:avLst/>
          </a:prstGeom>
        </p:spPr>
        <p:txBody>
          <a:bodyPr wrap="square">
            <a:spAutoFit/>
          </a:bodyPr>
          <a:lstStyle/>
          <a:p>
            <a:r>
              <a:rPr lang="ru-RU" sz="2000" dirty="0"/>
              <a:t> </a:t>
            </a:r>
            <a:r>
              <a:rPr lang="ru-RU" sz="2400" dirty="0"/>
              <a:t>«Военный сборник»(1863): «Пусть </a:t>
            </a:r>
            <a:r>
              <a:rPr lang="ru-RU" sz="2400" b="1" dirty="0">
                <a:effectLst>
                  <a:outerShdw blurRad="38100" dist="38100" dir="2700000" algn="tl">
                    <a:srgbClr val="000000">
                      <a:alpha val="43137"/>
                    </a:srgbClr>
                  </a:outerShdw>
                </a:effectLst>
              </a:rPr>
              <a:t>сложится</a:t>
            </a:r>
            <a:r>
              <a:rPr lang="ru-RU" sz="2400" dirty="0"/>
              <a:t> с казаков </a:t>
            </a:r>
            <a:r>
              <a:rPr lang="ru-RU" sz="2400" b="1" dirty="0">
                <a:effectLst>
                  <a:outerShdw blurRad="38100" dist="38100" dir="2700000" algn="tl">
                    <a:srgbClr val="000000">
                      <a:alpha val="43137"/>
                    </a:srgbClr>
                  </a:outerShdw>
                </a:effectLst>
              </a:rPr>
              <a:t>поголовное</a:t>
            </a:r>
            <a:r>
              <a:rPr lang="ru-RU" sz="2400" dirty="0"/>
              <a:t> для всех и каждого обязательство быть непременно воинами, </a:t>
            </a:r>
            <a:r>
              <a:rPr lang="ru-RU" sz="2400" b="1" dirty="0">
                <a:effectLst>
                  <a:outerShdw blurRad="38100" dist="38100" dir="2700000" algn="tl">
                    <a:srgbClr val="000000">
                      <a:alpha val="43137"/>
                    </a:srgbClr>
                  </a:outerShdw>
                </a:effectLst>
              </a:rPr>
              <a:t>пусть определится норма</a:t>
            </a:r>
            <a:r>
              <a:rPr lang="ru-RU" sz="2400" dirty="0"/>
              <a:t>, сколько то или другое казачье войско обязано выставлять на службу полков, батальонов, батарей, а излишнему затем народонаселению представится право </a:t>
            </a:r>
            <a:r>
              <a:rPr lang="ru-RU" sz="2400" b="1" dirty="0">
                <a:effectLst>
                  <a:outerShdw blurRad="38100" dist="38100" dir="2700000" algn="tl">
                    <a:srgbClr val="000000">
                      <a:alpha val="43137"/>
                    </a:srgbClr>
                  </a:outerShdw>
                </a:effectLst>
              </a:rPr>
              <a:t>оставаться казаками или избрать себе иной, невоенный, путь жизни</a:t>
            </a:r>
            <a:r>
              <a:rPr lang="ru-RU" sz="2400" dirty="0"/>
              <a:t>, с тем, чтобы избрание того или другого пути было в доброй воле каждого казака. Тогда и полки казачьи будут далеко лучше теперешних, ибо составятся из казаков, </a:t>
            </a:r>
            <a:r>
              <a:rPr lang="ru-RU" sz="2400" b="1" dirty="0">
                <a:effectLst>
                  <a:outerShdw blurRad="38100" dist="38100" dir="2700000" algn="tl">
                    <a:srgbClr val="000000">
                      <a:alpha val="43137"/>
                    </a:srgbClr>
                  </a:outerShdw>
                </a:effectLst>
              </a:rPr>
              <a:t>поступивших по собственному желанию, а не по обязательству</a:t>
            </a:r>
            <a:r>
              <a:rPr lang="ru-RU" sz="2400" dirty="0"/>
              <a:t>; тогда и на землях казачьих явится гражданское преуспеяние, а в казачьем быту домашнее довольство»</a:t>
            </a:r>
          </a:p>
        </p:txBody>
      </p:sp>
      <p:pic>
        <p:nvPicPr>
          <p:cNvPr id="4" name="Рисунок 3"/>
          <p:cNvPicPr>
            <a:picLocks noChangeAspect="1"/>
          </p:cNvPicPr>
          <p:nvPr/>
        </p:nvPicPr>
        <p:blipFill>
          <a:blip r:embed="rId3"/>
          <a:stretch>
            <a:fillRect/>
          </a:stretch>
        </p:blipFill>
        <p:spPr>
          <a:xfrm>
            <a:off x="6947647" y="2950196"/>
            <a:ext cx="5131564" cy="3733800"/>
          </a:xfrm>
          <a:prstGeom prst="rect">
            <a:avLst/>
          </a:prstGeom>
        </p:spPr>
      </p:pic>
      <p:sp>
        <p:nvSpPr>
          <p:cNvPr id="10" name="Прямоугольник 9"/>
          <p:cNvSpPr/>
          <p:nvPr/>
        </p:nvSpPr>
        <p:spPr>
          <a:xfrm>
            <a:off x="6813176" y="699366"/>
            <a:ext cx="5131564" cy="2308324"/>
          </a:xfrm>
          <a:prstGeom prst="rect">
            <a:avLst/>
          </a:prstGeom>
        </p:spPr>
        <p:txBody>
          <a:bodyPr wrap="square">
            <a:spAutoFit/>
          </a:bodyPr>
          <a:lstStyle/>
          <a:p>
            <a:pPr algn="ctr"/>
            <a:r>
              <a:rPr lang="ru-RU" sz="2400" dirty="0"/>
              <a:t>Перевод большей части казачьих войск на </a:t>
            </a:r>
            <a:r>
              <a:rPr lang="ru-RU" sz="2400" b="1" dirty="0">
                <a:solidFill>
                  <a:schemeClr val="accent1">
                    <a:lumMod val="75000"/>
                  </a:schemeClr>
                </a:solidFill>
                <a:effectLst>
                  <a:outerShdw blurRad="38100" dist="38100" dir="2700000" algn="tl">
                    <a:srgbClr val="000000">
                      <a:alpha val="43137"/>
                    </a:srgbClr>
                  </a:outerShdw>
                </a:effectLst>
              </a:rPr>
              <a:t>конскрипционный служебный порядок </a:t>
            </a:r>
            <a:r>
              <a:rPr lang="ru-RU" sz="2400" dirty="0"/>
              <a:t>подразумевал косвенное и долговременное влияние на качество казачьего военного состав</a:t>
            </a:r>
          </a:p>
        </p:txBody>
      </p:sp>
    </p:spTree>
    <p:extLst>
      <p:ext uri="{BB962C8B-B14F-4D97-AF65-F5344CB8AC3E}">
        <p14:creationId xmlns:p14="http://schemas.microsoft.com/office/powerpoint/2010/main" val="3621095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56840" y="88277"/>
            <a:ext cx="714794" cy="714794"/>
          </a:xfrm>
          <a:prstGeom prst="rect">
            <a:avLst/>
          </a:prstGeom>
        </p:spPr>
      </p:pic>
      <p:sp>
        <p:nvSpPr>
          <p:cNvPr id="3" name="Прямоугольник 2"/>
          <p:cNvSpPr/>
          <p:nvPr/>
        </p:nvSpPr>
        <p:spPr>
          <a:xfrm>
            <a:off x="5518237" y="1004047"/>
            <a:ext cx="6096000" cy="5262979"/>
          </a:xfrm>
          <a:prstGeom prst="rect">
            <a:avLst/>
          </a:prstGeom>
        </p:spPr>
        <p:txBody>
          <a:bodyPr>
            <a:spAutoFit/>
          </a:bodyPr>
          <a:lstStyle/>
          <a:p>
            <a:r>
              <a:rPr lang="ru-RU" sz="2800" dirty="0"/>
              <a:t>Механизм конскрипции был </a:t>
            </a:r>
            <a:r>
              <a:rPr lang="ru-RU" sz="2800" b="1" dirty="0">
                <a:effectLst>
                  <a:outerShdw blurRad="38100" dist="38100" dir="2700000" algn="tl">
                    <a:srgbClr val="000000">
                      <a:alpha val="43137"/>
                    </a:srgbClr>
                  </a:outerShdw>
                </a:effectLst>
              </a:rPr>
              <a:t>впервые</a:t>
            </a:r>
            <a:r>
              <a:rPr lang="ru-RU" sz="2800" dirty="0"/>
              <a:t> реализован в 1867 г. в </a:t>
            </a:r>
            <a:r>
              <a:rPr lang="ru-RU" sz="2800" b="1" dirty="0">
                <a:effectLst>
                  <a:outerShdw blurRad="38100" dist="38100" dir="2700000" algn="tl">
                    <a:srgbClr val="000000">
                      <a:alpha val="43137"/>
                    </a:srgbClr>
                  </a:outerShdw>
                </a:effectLst>
              </a:rPr>
              <a:t>«Положении о военном составе Оренбургского казачьего войска, сроках службы строевых частей и о способах их комплектования».</a:t>
            </a:r>
            <a:r>
              <a:rPr lang="ru-RU" sz="2800" dirty="0"/>
              <a:t> Затем на его основе были созданы </a:t>
            </a:r>
            <a:r>
              <a:rPr lang="ru-RU" sz="2800" b="1" dirty="0" err="1">
                <a:effectLst>
                  <a:outerShdw blurRad="38100" dist="38100" dir="2700000" algn="tl">
                    <a:srgbClr val="000000">
                      <a:alpha val="43137"/>
                    </a:srgbClr>
                  </a:outerShdw>
                </a:effectLst>
              </a:rPr>
              <a:t>конскрипционные</a:t>
            </a:r>
            <a:r>
              <a:rPr lang="ru-RU" sz="2800" b="1" dirty="0">
                <a:effectLst>
                  <a:outerShdw blurRad="38100" dist="38100" dir="2700000" algn="tl">
                    <a:srgbClr val="000000">
                      <a:alpha val="43137"/>
                    </a:srgbClr>
                  </a:outerShdw>
                </a:effectLst>
              </a:rPr>
              <a:t> положения </a:t>
            </a:r>
            <a:r>
              <a:rPr lang="ru-RU" sz="2800" dirty="0"/>
              <a:t>для </a:t>
            </a:r>
            <a:r>
              <a:rPr lang="ru-RU" sz="2800" b="1" dirty="0">
                <a:effectLst>
                  <a:outerShdw blurRad="38100" dist="38100" dir="2700000" algn="tl">
                    <a:srgbClr val="000000">
                      <a:alpha val="43137"/>
                    </a:srgbClr>
                  </a:outerShdw>
                </a:effectLst>
              </a:rPr>
              <a:t>Кубанского и Терского казачьих войск </a:t>
            </a:r>
            <a:r>
              <a:rPr lang="ru-RU" sz="2800" dirty="0"/>
              <a:t>(1870), </a:t>
            </a:r>
            <a:r>
              <a:rPr lang="ru-RU" sz="2800" b="1" dirty="0">
                <a:effectLst>
                  <a:outerShdw blurRad="38100" dist="38100" dir="2700000" algn="tl">
                    <a:srgbClr val="000000">
                      <a:alpha val="43137"/>
                    </a:srgbClr>
                  </a:outerShdw>
                </a:effectLst>
              </a:rPr>
              <a:t>Сибирского</a:t>
            </a:r>
            <a:r>
              <a:rPr lang="ru-RU" sz="2800" dirty="0"/>
              <a:t> (1871), </a:t>
            </a:r>
            <a:r>
              <a:rPr lang="ru-RU" sz="2800" b="1" dirty="0">
                <a:effectLst>
                  <a:outerShdw blurRad="38100" dist="38100" dir="2700000" algn="tl">
                    <a:srgbClr val="000000">
                      <a:alpha val="43137"/>
                    </a:srgbClr>
                  </a:outerShdw>
                </a:effectLst>
              </a:rPr>
              <a:t>Астраханского и Забайкальского казачьих войск </a:t>
            </a:r>
            <a:r>
              <a:rPr lang="ru-RU" sz="2800" dirty="0"/>
              <a:t>(1872)</a:t>
            </a:r>
          </a:p>
        </p:txBody>
      </p:sp>
      <p:pic>
        <p:nvPicPr>
          <p:cNvPr id="4" name="Рисунок 3"/>
          <p:cNvPicPr>
            <a:picLocks noChangeAspect="1"/>
          </p:cNvPicPr>
          <p:nvPr/>
        </p:nvPicPr>
        <p:blipFill>
          <a:blip r:embed="rId3"/>
          <a:stretch>
            <a:fillRect/>
          </a:stretch>
        </p:blipFill>
        <p:spPr>
          <a:xfrm>
            <a:off x="170329" y="1004047"/>
            <a:ext cx="5271247" cy="4948518"/>
          </a:xfrm>
          <a:prstGeom prst="rect">
            <a:avLst/>
          </a:prstGeom>
        </p:spPr>
      </p:pic>
    </p:spTree>
    <p:extLst>
      <p:ext uri="{BB962C8B-B14F-4D97-AF65-F5344CB8AC3E}">
        <p14:creationId xmlns:p14="http://schemas.microsoft.com/office/powerpoint/2010/main" val="3280632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0981" y="211780"/>
            <a:ext cx="714794" cy="714794"/>
          </a:xfrm>
          <a:prstGeom prst="rect">
            <a:avLst/>
          </a:prstGeom>
        </p:spPr>
      </p:pic>
      <p:sp>
        <p:nvSpPr>
          <p:cNvPr id="3" name="Прямоугольник 2"/>
          <p:cNvSpPr/>
          <p:nvPr/>
        </p:nvSpPr>
        <p:spPr>
          <a:xfrm>
            <a:off x="268941" y="733915"/>
            <a:ext cx="11666834" cy="6109365"/>
          </a:xfrm>
          <a:prstGeom prst="rect">
            <a:avLst/>
          </a:prstGeom>
        </p:spPr>
        <p:txBody>
          <a:bodyPr wrap="square">
            <a:spAutoFit/>
          </a:bodyPr>
          <a:lstStyle/>
          <a:p>
            <a:pPr marL="342900" indent="-342900">
              <a:buFont typeface="Wingdings" panose="05000000000000000000" pitchFamily="2" charset="2"/>
              <a:buChar char="Ø"/>
            </a:pPr>
            <a:r>
              <a:rPr lang="ru-RU" sz="2300" dirty="0"/>
              <a:t>Для каждого войска определялась </a:t>
            </a:r>
            <a:r>
              <a:rPr lang="ru-RU" sz="2300" b="1" dirty="0">
                <a:effectLst>
                  <a:outerShdw blurRad="38100" dist="38100" dir="2700000" algn="tl">
                    <a:srgbClr val="000000">
                      <a:alpha val="43137"/>
                    </a:srgbClr>
                  </a:outerShdw>
                </a:effectLst>
              </a:rPr>
              <a:t>норма военного состава строевых частей </a:t>
            </a:r>
            <a:r>
              <a:rPr lang="ru-RU" sz="2300" dirty="0"/>
              <a:t>для внешней и местной полевой службы </a:t>
            </a:r>
            <a:r>
              <a:rPr lang="ru-RU" sz="2300" b="1" dirty="0">
                <a:effectLst>
                  <a:outerShdw blurRad="38100" dist="38100" dir="2700000" algn="tl">
                    <a:srgbClr val="000000">
                      <a:alpha val="43137"/>
                    </a:srgbClr>
                  </a:outerShdw>
                </a:effectLst>
              </a:rPr>
              <a:t>исходя из «действительной потребности» и наряда на службу в три смены или очереди</a:t>
            </a:r>
            <a:r>
              <a:rPr lang="ru-RU" sz="2300" dirty="0"/>
              <a:t>. </a:t>
            </a:r>
          </a:p>
          <a:p>
            <a:pPr marL="342900" indent="-342900">
              <a:buFont typeface="Wingdings" panose="05000000000000000000" pitchFamily="2" charset="2"/>
              <a:buChar char="Ø"/>
            </a:pPr>
            <a:r>
              <a:rPr lang="ru-RU" sz="2300" dirty="0"/>
              <a:t>Все строевые части обязательно должны были </a:t>
            </a:r>
            <a:r>
              <a:rPr lang="ru-RU" sz="2300" b="1" dirty="0">
                <a:effectLst>
                  <a:outerShdw blurRad="38100" dist="38100" dir="2700000" algn="tl">
                    <a:srgbClr val="000000">
                      <a:alpha val="43137"/>
                    </a:srgbClr>
                  </a:outerShdw>
                </a:effectLst>
              </a:rPr>
              <a:t>сменяться минимум через 2,5 года</a:t>
            </a:r>
            <a:r>
              <a:rPr lang="ru-RU" sz="2300" dirty="0"/>
              <a:t>, с сохранением права за каждым казаком отслужить свою очередь действительной службы за один раз. </a:t>
            </a:r>
          </a:p>
          <a:p>
            <a:pPr marL="342900" indent="-342900">
              <a:buFont typeface="Wingdings" panose="05000000000000000000" pitchFamily="2" charset="2"/>
              <a:buChar char="Ø"/>
            </a:pPr>
            <a:r>
              <a:rPr lang="ru-RU" sz="2300" b="1" dirty="0">
                <a:effectLst>
                  <a:outerShdw blurRad="38100" dist="38100" dir="2700000" algn="tl">
                    <a:srgbClr val="000000">
                      <a:alpha val="43137"/>
                    </a:srgbClr>
                  </a:outerShdw>
                </a:effectLst>
              </a:rPr>
              <a:t>Комплектование</a:t>
            </a:r>
            <a:r>
              <a:rPr lang="ru-RU" sz="2300" dirty="0"/>
              <a:t> военного состава производилось </a:t>
            </a:r>
            <a:r>
              <a:rPr lang="ru-RU" sz="2300" b="1" dirty="0">
                <a:effectLst>
                  <a:outerShdw blurRad="38100" dist="38100" dir="2700000" algn="tl">
                    <a:srgbClr val="000000">
                      <a:alpha val="43137"/>
                    </a:srgbClr>
                  </a:outerShdw>
                </a:effectLst>
              </a:rPr>
              <a:t>жеребьевкой</a:t>
            </a:r>
            <a:r>
              <a:rPr lang="ru-RU" sz="2300" dirty="0"/>
              <a:t>, под которую подпадали казачьи «дети мужского пола, не имеющих особых прав по происхождению». </a:t>
            </a:r>
          </a:p>
          <a:p>
            <a:pPr marL="342900" indent="-342900">
              <a:buFont typeface="Wingdings" panose="05000000000000000000" pitchFamily="2" charset="2"/>
              <a:buChar char="Ø"/>
            </a:pPr>
            <a:r>
              <a:rPr lang="ru-RU" sz="2300" b="1" dirty="0">
                <a:effectLst>
                  <a:outerShdw blurRad="38100" dist="38100" dir="2700000" algn="tl">
                    <a:srgbClr val="000000">
                      <a:alpha val="43137"/>
                    </a:srgbClr>
                  </a:outerShdw>
                </a:effectLst>
              </a:rPr>
              <a:t>Лица, освобожденные жеребьевкой </a:t>
            </a:r>
            <a:r>
              <a:rPr lang="ru-RU" sz="2300" dirty="0"/>
              <a:t>лично от обязательной службы, оставались в войсках под наименованием </a:t>
            </a:r>
            <a:r>
              <a:rPr lang="ru-RU" sz="2300" b="1" dirty="0">
                <a:effectLst>
                  <a:outerShdw blurRad="38100" dist="38100" dir="2700000" algn="tl">
                    <a:srgbClr val="000000">
                      <a:alpha val="43137"/>
                    </a:srgbClr>
                  </a:outerShdw>
                </a:effectLst>
              </a:rPr>
              <a:t>войсковых граждан или неслужилых казаков и не подлежали рекрутскому набору</a:t>
            </a:r>
            <a:r>
              <a:rPr lang="ru-RU" sz="2300" dirty="0"/>
              <a:t>. За ними сохранялось право на пользование наделом войсковой земли. </a:t>
            </a:r>
          </a:p>
          <a:p>
            <a:pPr marL="342900" indent="-342900">
              <a:buFont typeface="Wingdings" panose="05000000000000000000" pitchFamily="2" charset="2"/>
              <a:buChar char="Ø"/>
            </a:pPr>
            <a:r>
              <a:rPr lang="ru-RU" sz="2300" dirty="0"/>
              <a:t>Войсковые граждане должны были </a:t>
            </a:r>
            <a:r>
              <a:rPr lang="ru-RU" sz="2300" b="1" dirty="0">
                <a:effectLst>
                  <a:outerShdw blurRad="38100" dist="38100" dir="2700000" algn="tl">
                    <a:srgbClr val="000000">
                      <a:alpha val="43137"/>
                    </a:srgbClr>
                  </a:outerShdw>
                </a:effectLst>
              </a:rPr>
              <a:t>платить денежный сбор в войсковые доходы</a:t>
            </a:r>
            <a:r>
              <a:rPr lang="ru-RU" sz="2300" dirty="0"/>
              <a:t>, размер которого устанавливался для каждого войска отдельно. Войсковые, станичные и общественные повинности в натуральном и денежном выражении они отбывали наравне с остальными казаками</a:t>
            </a:r>
            <a:r>
              <a:rPr lang="ru-RU" dirty="0"/>
              <a:t> </a:t>
            </a:r>
          </a:p>
        </p:txBody>
      </p:sp>
      <p:sp>
        <p:nvSpPr>
          <p:cNvPr id="5" name="Прямоугольник 4"/>
          <p:cNvSpPr/>
          <p:nvPr/>
        </p:nvSpPr>
        <p:spPr>
          <a:xfrm>
            <a:off x="3518285" y="0"/>
            <a:ext cx="5168146" cy="584775"/>
          </a:xfrm>
          <a:prstGeom prst="rect">
            <a:avLst/>
          </a:prstGeom>
        </p:spPr>
        <p:txBody>
          <a:bodyPr wrap="none">
            <a:spAutoFit/>
          </a:bodyPr>
          <a:lstStyle/>
          <a:p>
            <a:r>
              <a:rPr lang="ru-RU" sz="3200" b="1" dirty="0">
                <a:effectLst>
                  <a:outerShdw blurRad="38100" dist="38100" dir="2700000" algn="tl">
                    <a:srgbClr val="000000">
                      <a:alpha val="43137"/>
                    </a:srgbClr>
                  </a:outerShdw>
                </a:effectLst>
              </a:rPr>
              <a:t>Конскрипционный порядок</a:t>
            </a:r>
          </a:p>
        </p:txBody>
      </p:sp>
    </p:spTree>
    <p:extLst>
      <p:ext uri="{BB962C8B-B14F-4D97-AF65-F5344CB8AC3E}">
        <p14:creationId xmlns:p14="http://schemas.microsoft.com/office/powerpoint/2010/main" val="535033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11268634" y="230541"/>
            <a:ext cx="713294" cy="713294"/>
          </a:xfrm>
          <a:prstGeom prst="rect">
            <a:avLst/>
          </a:prstGeom>
        </p:spPr>
      </p:pic>
      <p:pic>
        <p:nvPicPr>
          <p:cNvPr id="6" name="Рисунок 5"/>
          <p:cNvPicPr>
            <a:picLocks noChangeAspect="1"/>
          </p:cNvPicPr>
          <p:nvPr/>
        </p:nvPicPr>
        <p:blipFill>
          <a:blip r:embed="rId3"/>
          <a:stretch>
            <a:fillRect/>
          </a:stretch>
        </p:blipFill>
        <p:spPr>
          <a:xfrm>
            <a:off x="6212540" y="230541"/>
            <a:ext cx="5126411" cy="6277836"/>
          </a:xfrm>
          <a:prstGeom prst="rect">
            <a:avLst/>
          </a:prstGeom>
        </p:spPr>
      </p:pic>
      <p:sp>
        <p:nvSpPr>
          <p:cNvPr id="7" name="Прямоугольник 6"/>
          <p:cNvSpPr/>
          <p:nvPr/>
        </p:nvSpPr>
        <p:spPr>
          <a:xfrm>
            <a:off x="367553" y="672353"/>
            <a:ext cx="6176682" cy="6617196"/>
          </a:xfrm>
          <a:prstGeom prst="rect">
            <a:avLst/>
          </a:prstGeom>
        </p:spPr>
        <p:txBody>
          <a:bodyPr wrap="square">
            <a:spAutoFit/>
          </a:bodyPr>
          <a:lstStyle/>
          <a:p>
            <a:r>
              <a:rPr lang="ru-RU" sz="2800" dirty="0"/>
              <a:t>В </a:t>
            </a:r>
            <a:r>
              <a:rPr lang="ru-RU" sz="2800" b="1" dirty="0">
                <a:effectLst>
                  <a:outerShdw blurRad="38100" dist="38100" dir="2700000" algn="tl">
                    <a:srgbClr val="000000">
                      <a:alpha val="43137"/>
                    </a:srgbClr>
                  </a:outerShdw>
                </a:effectLst>
              </a:rPr>
              <a:t>«Стратегии государственной политики Российской Федерации в отношении российского казачества» </a:t>
            </a:r>
            <a:r>
              <a:rPr lang="ru-RU" sz="2800" dirty="0"/>
              <a:t>2020 г. </a:t>
            </a:r>
          </a:p>
          <a:p>
            <a:r>
              <a:rPr lang="ru-RU" sz="2800" dirty="0"/>
              <a:t>приоритетная </a:t>
            </a:r>
            <a:r>
              <a:rPr lang="ru-RU" sz="2800" b="1" dirty="0">
                <a:effectLst>
                  <a:outerShdw blurRad="38100" dist="38100" dir="2700000" algn="tl">
                    <a:srgbClr val="000000">
                      <a:alpha val="43137"/>
                    </a:srgbClr>
                  </a:outerShdw>
                </a:effectLst>
              </a:rPr>
              <a:t>задача</a:t>
            </a:r>
            <a:r>
              <a:rPr lang="ru-RU" sz="2800" dirty="0"/>
              <a:t> - привлечение казачества к </a:t>
            </a:r>
            <a:r>
              <a:rPr lang="ru-RU" sz="2800" b="1" dirty="0">
                <a:effectLst>
                  <a:outerShdw blurRad="38100" dist="38100" dir="2700000" algn="tl">
                    <a:srgbClr val="000000">
                      <a:alpha val="43137"/>
                    </a:srgbClr>
                  </a:outerShdw>
                </a:effectLst>
              </a:rPr>
              <a:t>«несению государственной или иной службы»</a:t>
            </a:r>
            <a:r>
              <a:rPr lang="ru-RU" sz="2800" dirty="0"/>
              <a:t> </a:t>
            </a:r>
          </a:p>
          <a:p>
            <a:endParaRPr lang="ru-RU" dirty="0"/>
          </a:p>
          <a:p>
            <a:pPr algn="ctr"/>
            <a:r>
              <a:rPr lang="ru-RU" sz="3200" dirty="0">
                <a:solidFill>
                  <a:schemeClr val="accent1">
                    <a:lumMod val="75000"/>
                  </a:schemeClr>
                </a:solidFill>
              </a:rPr>
              <a:t>Под </a:t>
            </a:r>
            <a:r>
              <a:rPr lang="ru-RU" sz="3200" b="1" dirty="0">
                <a:solidFill>
                  <a:schemeClr val="accent1">
                    <a:lumMod val="75000"/>
                  </a:schemeClr>
                </a:solidFill>
                <a:effectLst>
                  <a:outerShdw blurRad="38100" dist="38100" dir="2700000" algn="tl">
                    <a:srgbClr val="000000">
                      <a:alpha val="43137"/>
                    </a:srgbClr>
                  </a:outerShdw>
                </a:effectLst>
              </a:rPr>
              <a:t>службой</a:t>
            </a:r>
            <a:r>
              <a:rPr lang="ru-RU" sz="3200" dirty="0">
                <a:solidFill>
                  <a:schemeClr val="accent1">
                    <a:lumMod val="75000"/>
                  </a:schemeClr>
                </a:solidFill>
              </a:rPr>
              <a:t> в Стратегии понимается деятельность, которая так или иначе связана с </a:t>
            </a:r>
            <a:r>
              <a:rPr lang="ru-RU" sz="6000" b="1" dirty="0">
                <a:solidFill>
                  <a:schemeClr val="accent1">
                    <a:lumMod val="75000"/>
                  </a:schemeClr>
                </a:solidFill>
                <a:effectLst>
                  <a:outerShdw blurRad="38100" dist="38100" dir="2700000" algn="tl">
                    <a:srgbClr val="000000">
                      <a:alpha val="43137"/>
                    </a:srgbClr>
                  </a:outerShdw>
                </a:effectLst>
              </a:rPr>
              <a:t>военным делом</a:t>
            </a:r>
            <a:endParaRPr lang="ru-RU" sz="6000" b="1" dirty="0">
              <a:effectLst>
                <a:outerShdw blurRad="38100" dist="38100" dir="2700000" algn="tl">
                  <a:srgbClr val="000000">
                    <a:alpha val="43137"/>
                  </a:srgbClr>
                </a:outerShdw>
              </a:effectLst>
            </a:endParaRPr>
          </a:p>
          <a:p>
            <a:endParaRPr lang="ru-RU" dirty="0"/>
          </a:p>
          <a:p>
            <a:endParaRPr lang="ru-RU" dirty="0"/>
          </a:p>
          <a:p>
            <a:endParaRPr lang="ru-RU" dirty="0"/>
          </a:p>
        </p:txBody>
      </p:sp>
    </p:spTree>
    <p:extLst>
      <p:ext uri="{BB962C8B-B14F-4D97-AF65-F5344CB8AC3E}">
        <p14:creationId xmlns:p14="http://schemas.microsoft.com/office/powerpoint/2010/main" val="31248501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310628" y="88277"/>
            <a:ext cx="714794" cy="714794"/>
          </a:xfrm>
          <a:prstGeom prst="rect">
            <a:avLst/>
          </a:prstGeom>
        </p:spPr>
      </p:pic>
      <p:sp>
        <p:nvSpPr>
          <p:cNvPr id="2" name="Прямоугольник 1"/>
          <p:cNvSpPr/>
          <p:nvPr/>
        </p:nvSpPr>
        <p:spPr>
          <a:xfrm>
            <a:off x="5572025" y="224642"/>
            <a:ext cx="6096000" cy="4493538"/>
          </a:xfrm>
          <a:prstGeom prst="rect">
            <a:avLst/>
          </a:prstGeom>
        </p:spPr>
        <p:txBody>
          <a:bodyPr>
            <a:spAutoFit/>
          </a:bodyPr>
          <a:lstStyle/>
          <a:p>
            <a:r>
              <a:rPr lang="ru-RU" sz="2200" dirty="0"/>
              <a:t>С помощью </a:t>
            </a:r>
            <a:r>
              <a:rPr lang="ru-RU" sz="2200" b="1" dirty="0">
                <a:effectLst>
                  <a:outerShdw blurRad="38100" dist="38100" dir="2700000" algn="tl">
                    <a:srgbClr val="000000">
                      <a:alpha val="43137"/>
                    </a:srgbClr>
                  </a:outerShdw>
                </a:effectLst>
              </a:rPr>
              <a:t>конскрипции</a:t>
            </a:r>
            <a:r>
              <a:rPr lang="ru-RU" sz="2200" dirty="0"/>
              <a:t> власти рассчитывали исправить </a:t>
            </a:r>
            <a:r>
              <a:rPr lang="ru-RU" sz="2200" b="1" dirty="0">
                <a:effectLst>
                  <a:outerShdw blurRad="38100" dist="38100" dir="2700000" algn="tl">
                    <a:srgbClr val="000000">
                      <a:alpha val="43137"/>
                    </a:srgbClr>
                  </a:outerShdw>
                </a:effectLst>
              </a:rPr>
              <a:t>«важнейший недостаток» </a:t>
            </a:r>
            <a:r>
              <a:rPr lang="ru-RU" sz="2200" dirty="0"/>
              <a:t>казачества, о котором активно заговорили в правительственных кругах в нач. 1860-х годов. </a:t>
            </a:r>
          </a:p>
          <a:p>
            <a:r>
              <a:rPr lang="ru-RU" sz="2200" dirty="0"/>
              <a:t>Этот недостаток заключался </a:t>
            </a:r>
            <a:r>
              <a:rPr lang="ru-RU" sz="2200" b="1" dirty="0">
                <a:effectLst>
                  <a:outerShdw blurRad="38100" dist="38100" dir="2700000" algn="tl">
                    <a:srgbClr val="000000">
                      <a:alpha val="43137"/>
                    </a:srgbClr>
                  </a:outerShdw>
                </a:effectLst>
              </a:rPr>
              <a:t>«в особенной отдельной казачьей организации и в отчужденности от других сословий государства». </a:t>
            </a:r>
            <a:r>
              <a:rPr lang="ru-RU" sz="2200" dirty="0"/>
              <a:t>Ключевой фигурой в процедуре «исправления» являлась искусственно созданная прослойка казачества – </a:t>
            </a:r>
            <a:r>
              <a:rPr lang="ru-RU" sz="2200" b="1" dirty="0">
                <a:effectLst>
                  <a:outerShdw blurRad="38100" dist="38100" dir="2700000" algn="tl">
                    <a:srgbClr val="000000">
                      <a:alpha val="43137"/>
                    </a:srgbClr>
                  </a:outerShdw>
                </a:effectLst>
              </a:rPr>
              <a:t>войсковые граждане/неслужилые казаки</a:t>
            </a:r>
            <a:r>
              <a:rPr lang="ru-RU" sz="2200" dirty="0"/>
              <a:t>, которые подлежали интеграции в общеимперское правовое пространство </a:t>
            </a:r>
          </a:p>
        </p:txBody>
      </p:sp>
      <p:sp>
        <p:nvSpPr>
          <p:cNvPr id="3" name="Прямоугольник 2"/>
          <p:cNvSpPr/>
          <p:nvPr/>
        </p:nvSpPr>
        <p:spPr>
          <a:xfrm>
            <a:off x="62753" y="224642"/>
            <a:ext cx="5504330" cy="5170646"/>
          </a:xfrm>
          <a:prstGeom prst="rect">
            <a:avLst/>
          </a:prstGeom>
        </p:spPr>
        <p:txBody>
          <a:bodyPr wrap="square">
            <a:spAutoFit/>
          </a:bodyPr>
          <a:lstStyle/>
          <a:p>
            <a:r>
              <a:rPr lang="ru-RU" sz="2200" dirty="0"/>
              <a:t>Как предполагали в Военном министерстве, </a:t>
            </a:r>
            <a:r>
              <a:rPr lang="ru-RU" sz="2200" b="1" dirty="0">
                <a:effectLst>
                  <a:outerShdw blurRad="38100" dist="38100" dir="2700000" algn="tl">
                    <a:srgbClr val="000000">
                      <a:alpha val="43137"/>
                    </a:srgbClr>
                  </a:outerShdw>
                </a:effectLst>
              </a:rPr>
              <a:t>конскрипция</a:t>
            </a:r>
            <a:r>
              <a:rPr lang="ru-RU" sz="2200" dirty="0"/>
              <a:t> приведет к </a:t>
            </a:r>
            <a:r>
              <a:rPr lang="ru-RU" sz="2200" b="1" dirty="0">
                <a:effectLst>
                  <a:outerShdw blurRad="38100" dist="38100" dir="2700000" algn="tl">
                    <a:srgbClr val="000000">
                      <a:alpha val="43137"/>
                    </a:srgbClr>
                  </a:outerShdw>
                </a:effectLst>
              </a:rPr>
              <a:t>улучшению качества строевого состава </a:t>
            </a:r>
            <a:r>
              <a:rPr lang="ru-RU" sz="2200" dirty="0"/>
              <a:t>из-за более частого снаряжения на службу нижних чинов; деньги, поступающие от неслужилых казаков, пойдут на </a:t>
            </a:r>
            <a:r>
              <a:rPr lang="ru-RU" sz="2200" b="1" dirty="0">
                <a:effectLst>
                  <a:outerShdw blurRad="38100" dist="38100" dir="2700000" algn="tl">
                    <a:srgbClr val="000000">
                      <a:alpha val="43137"/>
                    </a:srgbClr>
                  </a:outerShdw>
                </a:effectLst>
              </a:rPr>
              <a:t>увеличение войсковых капиталов, </a:t>
            </a:r>
            <a:r>
              <a:rPr lang="ru-RU" sz="2200" dirty="0"/>
              <a:t>которые в свою очередь будут тратиться на </a:t>
            </a:r>
            <a:r>
              <a:rPr lang="ru-RU" sz="2200" b="1" dirty="0">
                <a:effectLst>
                  <a:outerShdw blurRad="38100" dist="38100" dir="2700000" algn="tl">
                    <a:srgbClr val="000000">
                      <a:alpha val="43137"/>
                    </a:srgbClr>
                  </a:outerShdw>
                </a:effectLst>
              </a:rPr>
              <a:t>поддержку беднейшего казачества</a:t>
            </a:r>
            <a:r>
              <a:rPr lang="ru-RU" sz="2200" dirty="0"/>
              <a:t>; со временем почти в каждой казачьей семье появится хотя бы один </a:t>
            </a:r>
            <a:r>
              <a:rPr lang="ru-RU" sz="2200" b="1" dirty="0">
                <a:effectLst>
                  <a:outerShdw blurRad="38100" dist="38100" dir="2700000" algn="tl">
                    <a:srgbClr val="000000">
                      <a:alpha val="43137"/>
                    </a:srgbClr>
                  </a:outerShdw>
                </a:effectLst>
              </a:rPr>
              <a:t>неслужилый казак</a:t>
            </a:r>
            <a:r>
              <a:rPr lang="ru-RU" sz="2200" dirty="0"/>
              <a:t>, который будет заниматься </a:t>
            </a:r>
            <a:r>
              <a:rPr lang="ru-RU" sz="2200" b="1" dirty="0">
                <a:effectLst>
                  <a:outerShdw blurRad="38100" dist="38100" dir="2700000" algn="tl">
                    <a:srgbClr val="000000">
                      <a:alpha val="43137"/>
                    </a:srgbClr>
                  </a:outerShdw>
                </a:effectLst>
              </a:rPr>
              <a:t>поддержанием домашнего хозяйства</a:t>
            </a:r>
            <a:r>
              <a:rPr lang="ru-RU" sz="2200" dirty="0"/>
              <a:t>, </a:t>
            </a:r>
            <a:r>
              <a:rPr lang="ru-RU" sz="2200" b="1" dirty="0">
                <a:effectLst>
                  <a:outerShdw blurRad="38100" dist="38100" dir="2700000" algn="tl">
                    <a:srgbClr val="000000">
                      <a:alpha val="43137"/>
                    </a:srgbClr>
                  </a:outerShdw>
                </a:effectLst>
              </a:rPr>
              <a:t>обеспечивая расходы на службу других членов семьи</a:t>
            </a:r>
            <a:r>
              <a:rPr lang="ru-RU" sz="2200" dirty="0"/>
              <a:t>, не освобожденных от воинской повинности</a:t>
            </a:r>
          </a:p>
        </p:txBody>
      </p:sp>
      <p:pic>
        <p:nvPicPr>
          <p:cNvPr id="7" name="Рисунок 6"/>
          <p:cNvPicPr>
            <a:picLocks noChangeAspect="1"/>
          </p:cNvPicPr>
          <p:nvPr/>
        </p:nvPicPr>
        <p:blipFill>
          <a:blip r:embed="rId3"/>
          <a:stretch>
            <a:fillRect/>
          </a:stretch>
        </p:blipFill>
        <p:spPr>
          <a:xfrm>
            <a:off x="5979459" y="4718180"/>
            <a:ext cx="4832436" cy="2038350"/>
          </a:xfrm>
          <a:prstGeom prst="rect">
            <a:avLst/>
          </a:prstGeom>
        </p:spPr>
      </p:pic>
    </p:spTree>
    <p:extLst>
      <p:ext uri="{BB962C8B-B14F-4D97-AF65-F5344CB8AC3E}">
        <p14:creationId xmlns:p14="http://schemas.microsoft.com/office/powerpoint/2010/main" val="42644932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2" name="Прямоугольник 1"/>
          <p:cNvSpPr/>
          <p:nvPr/>
        </p:nvSpPr>
        <p:spPr>
          <a:xfrm>
            <a:off x="4052047" y="142065"/>
            <a:ext cx="4114800" cy="6524863"/>
          </a:xfrm>
          <a:prstGeom prst="rect">
            <a:avLst/>
          </a:prstGeom>
        </p:spPr>
        <p:txBody>
          <a:bodyPr wrap="square">
            <a:spAutoFit/>
          </a:bodyPr>
          <a:lstStyle/>
          <a:p>
            <a:pPr algn="ctr"/>
            <a:r>
              <a:rPr lang="ru-RU" sz="2600" dirty="0"/>
              <a:t>Однако Донское и Уральское войска </a:t>
            </a:r>
            <a:r>
              <a:rPr lang="ru-RU" sz="2600" b="1" dirty="0">
                <a:effectLst>
                  <a:outerShdw blurRad="38100" dist="38100" dir="2700000" algn="tl">
                    <a:srgbClr val="000000">
                      <a:alpha val="43137"/>
                    </a:srgbClr>
                  </a:outerShdw>
                </a:effectLst>
              </a:rPr>
              <a:t>сохранили свои способы отбывания воинской повинности</a:t>
            </a:r>
            <a:r>
              <a:rPr lang="ru-RU" sz="2600" dirty="0"/>
              <a:t> и на конскрипцию переведены не были. В Военном министерстве </a:t>
            </a:r>
            <a:r>
              <a:rPr lang="ru-RU" sz="2600" b="1" dirty="0">
                <a:effectLst>
                  <a:outerShdw blurRad="38100" dist="38100" dir="2700000" algn="tl">
                    <a:srgbClr val="000000">
                      <a:alpha val="43137"/>
                    </a:srgbClr>
                  </a:outerShdw>
                </a:effectLst>
              </a:rPr>
              <a:t>признали сосуществование разных служебных порядков</a:t>
            </a:r>
            <a:r>
              <a:rPr lang="ru-RU" sz="2600" dirty="0"/>
              <a:t>, это произошло из-за </a:t>
            </a:r>
            <a:r>
              <a:rPr lang="ru-RU" sz="2600" b="1" dirty="0">
                <a:effectLst>
                  <a:outerShdw blurRad="38100" dist="38100" dir="2700000" algn="tl">
                    <a:srgbClr val="000000">
                      <a:alpha val="43137"/>
                    </a:srgbClr>
                  </a:outerShdw>
                </a:effectLst>
              </a:rPr>
              <a:t>сопротивления местных казачьих элит </a:t>
            </a:r>
            <a:r>
              <a:rPr lang="ru-RU" sz="2600" dirty="0"/>
              <a:t>и руководства казачьих администраций, включая </a:t>
            </a:r>
            <a:r>
              <a:rPr lang="ru-RU" sz="2600" b="1" dirty="0">
                <a:effectLst>
                  <a:outerShdw blurRad="38100" dist="38100" dir="2700000" algn="tl">
                    <a:srgbClr val="000000">
                      <a:alpha val="43137"/>
                    </a:srgbClr>
                  </a:outerShdw>
                </a:effectLst>
              </a:rPr>
              <a:t>войсковых атаманов</a:t>
            </a:r>
            <a:r>
              <a:rPr lang="ru-RU" sz="2800" b="1" dirty="0">
                <a:effectLst>
                  <a:outerShdw blurRad="38100" dist="38100" dir="2700000" algn="tl">
                    <a:srgbClr val="000000">
                      <a:alpha val="43137"/>
                    </a:srgbClr>
                  </a:outerShdw>
                </a:effectLst>
              </a:rPr>
              <a:t> </a:t>
            </a:r>
          </a:p>
        </p:txBody>
      </p:sp>
      <p:pic>
        <p:nvPicPr>
          <p:cNvPr id="4" name="Рисунок 3"/>
          <p:cNvPicPr>
            <a:picLocks noChangeAspect="1"/>
          </p:cNvPicPr>
          <p:nvPr/>
        </p:nvPicPr>
        <p:blipFill>
          <a:blip r:embed="rId3"/>
          <a:stretch>
            <a:fillRect/>
          </a:stretch>
        </p:blipFill>
        <p:spPr>
          <a:xfrm>
            <a:off x="8291131" y="1015241"/>
            <a:ext cx="3590855" cy="3993226"/>
          </a:xfrm>
          <a:prstGeom prst="rect">
            <a:avLst/>
          </a:prstGeom>
        </p:spPr>
      </p:pic>
      <p:pic>
        <p:nvPicPr>
          <p:cNvPr id="6" name="Рисунок 5"/>
          <p:cNvPicPr>
            <a:picLocks noChangeAspect="1"/>
          </p:cNvPicPr>
          <p:nvPr/>
        </p:nvPicPr>
        <p:blipFill>
          <a:blip r:embed="rId4"/>
          <a:stretch>
            <a:fillRect/>
          </a:stretch>
        </p:blipFill>
        <p:spPr>
          <a:xfrm>
            <a:off x="173691" y="311516"/>
            <a:ext cx="3878356" cy="5400675"/>
          </a:xfrm>
          <a:prstGeom prst="rect">
            <a:avLst/>
          </a:prstGeom>
        </p:spPr>
      </p:pic>
    </p:spTree>
    <p:extLst>
      <p:ext uri="{BB962C8B-B14F-4D97-AF65-F5344CB8AC3E}">
        <p14:creationId xmlns:p14="http://schemas.microsoft.com/office/powerpoint/2010/main" val="17993462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4" name="Прямоугольник 3"/>
          <p:cNvSpPr/>
          <p:nvPr/>
        </p:nvSpPr>
        <p:spPr>
          <a:xfrm>
            <a:off x="258618" y="1491008"/>
            <a:ext cx="11686121" cy="5262979"/>
          </a:xfrm>
          <a:prstGeom prst="rect">
            <a:avLst/>
          </a:prstGeom>
        </p:spPr>
        <p:txBody>
          <a:bodyPr wrap="square">
            <a:spAutoFit/>
          </a:bodyPr>
          <a:lstStyle/>
          <a:p>
            <a:r>
              <a:rPr lang="ru-RU" sz="2400" dirty="0"/>
              <a:t>Новый порядок службы оказался максимально </a:t>
            </a:r>
            <a:r>
              <a:rPr lang="ru-RU" sz="2400" b="1" dirty="0">
                <a:effectLst>
                  <a:outerShdw blurRad="38100" dist="38100" dir="2700000" algn="tl">
                    <a:srgbClr val="000000">
                      <a:alpha val="43137"/>
                    </a:srgbClr>
                  </a:outerShdw>
                </a:effectLst>
              </a:rPr>
              <a:t>приближенным к системе воинской повинности</a:t>
            </a:r>
            <a:r>
              <a:rPr lang="ru-RU" sz="2400" dirty="0"/>
              <a:t>, действующей на основе </a:t>
            </a:r>
            <a:r>
              <a:rPr lang="ru-RU" sz="2400" dirty="0" err="1"/>
              <a:t>общеимерского</a:t>
            </a:r>
            <a:r>
              <a:rPr lang="ru-RU" sz="2400" dirty="0"/>
              <a:t> Устава 1874 года. Это достигалось через новое деление служилых казаков на разряды и возраста: </a:t>
            </a:r>
          </a:p>
          <a:p>
            <a:r>
              <a:rPr lang="ru-RU" sz="2400" b="1" dirty="0">
                <a:effectLst>
                  <a:outerShdw blurRad="38100" dist="38100" dir="2700000" algn="tl">
                    <a:srgbClr val="000000">
                      <a:alpha val="43137"/>
                    </a:srgbClr>
                  </a:outerShdw>
                </a:effectLst>
              </a:rPr>
              <a:t>приготовительный разряд (18-20 лет), строевой разряд – в полках первой очереди (21-24), второй очереди (25-28), третьей очереди (29-32) и запасной разряд (33-37).</a:t>
            </a:r>
            <a:r>
              <a:rPr lang="ru-RU" sz="2400" dirty="0"/>
              <a:t> </a:t>
            </a:r>
          </a:p>
          <a:p>
            <a:r>
              <a:rPr lang="ru-RU" sz="2400" b="1" dirty="0">
                <a:effectLst>
                  <a:outerShdw blurRad="38100" dist="38100" dir="2700000" algn="tl">
                    <a:srgbClr val="000000">
                      <a:alpha val="43137"/>
                    </a:srgbClr>
                  </a:outerShdw>
                </a:effectLst>
              </a:rPr>
              <a:t>Вся тяжесть </a:t>
            </a:r>
            <a:r>
              <a:rPr lang="ru-RU" sz="2400" dirty="0"/>
              <a:t>службы мирного времени ложилась исключительно </a:t>
            </a:r>
            <a:r>
              <a:rPr lang="ru-RU" sz="2400" b="1" dirty="0">
                <a:effectLst>
                  <a:outerShdw blurRad="38100" dist="38100" dir="2700000" algn="tl">
                    <a:srgbClr val="000000">
                      <a:alpha val="43137"/>
                    </a:srgbClr>
                  </a:outerShdw>
                </a:effectLst>
              </a:rPr>
              <a:t>на казаков 1 очереди </a:t>
            </a:r>
            <a:r>
              <a:rPr lang="ru-RU" sz="2400" dirty="0"/>
              <a:t>– это главная суть реформы. </a:t>
            </a:r>
          </a:p>
          <a:p>
            <a:r>
              <a:rPr lang="ru-RU" sz="2400" dirty="0"/>
              <a:t>Казаки </a:t>
            </a:r>
            <a:r>
              <a:rPr lang="ru-RU" sz="2400" b="1" dirty="0">
                <a:effectLst>
                  <a:outerShdw blurRad="38100" dist="38100" dir="2700000" algn="tl">
                    <a:srgbClr val="000000">
                      <a:alpha val="43137"/>
                    </a:srgbClr>
                  </a:outerShdw>
                </a:effectLst>
              </a:rPr>
              <a:t>2-й очереди </a:t>
            </a:r>
            <a:r>
              <a:rPr lang="ru-RU" sz="2400" dirty="0"/>
              <a:t>обязывались </a:t>
            </a:r>
            <a:r>
              <a:rPr lang="ru-RU" sz="2400" b="1" dirty="0">
                <a:effectLst>
                  <a:outerShdw blurRad="38100" dist="38100" dir="2700000" algn="tl">
                    <a:srgbClr val="000000">
                      <a:alpha val="43137"/>
                    </a:srgbClr>
                  </a:outerShdw>
                </a:effectLst>
              </a:rPr>
              <a:t>содержать в течение года в постоянной готовности строевую лошадь и следить за состоянием обмундирования и снаряжения</a:t>
            </a:r>
            <a:r>
              <a:rPr lang="ru-RU" sz="2400" dirty="0"/>
              <a:t>, а также ежегодно участвовать в 20-дневном учебном сборе. </a:t>
            </a:r>
          </a:p>
          <a:p>
            <a:r>
              <a:rPr lang="ru-RU" sz="2400" dirty="0"/>
              <a:t>Казаки, зачисленные в полки </a:t>
            </a:r>
            <a:r>
              <a:rPr lang="ru-RU" sz="2400" b="1" dirty="0">
                <a:effectLst>
                  <a:outerShdw blurRad="38100" dist="38100" dir="2700000" algn="tl">
                    <a:srgbClr val="000000">
                      <a:alpha val="43137"/>
                    </a:srgbClr>
                  </a:outerShdw>
                </a:effectLst>
              </a:rPr>
              <a:t>3-й очереди и в запасной разряд, должны были заниматься только ремонтом обмундирования и снаряжения</a:t>
            </a:r>
            <a:r>
              <a:rPr lang="ru-RU" sz="2400" dirty="0"/>
              <a:t>. </a:t>
            </a:r>
          </a:p>
          <a:p>
            <a:r>
              <a:rPr lang="ru-RU" sz="2400" dirty="0"/>
              <a:t>Значительной </a:t>
            </a:r>
            <a:r>
              <a:rPr lang="ru-RU" sz="2400" dirty="0">
                <a:effectLst>
                  <a:outerShdw blurRad="38100" dist="38100" dir="2700000" algn="tl">
                    <a:srgbClr val="000000">
                      <a:alpha val="43137"/>
                    </a:srgbClr>
                  </a:outerShdw>
                </a:effectLst>
              </a:rPr>
              <a:t>корректировке</a:t>
            </a:r>
            <a:r>
              <a:rPr lang="ru-RU" sz="2400" dirty="0"/>
              <a:t> подвергся порядок предоставления казакам </a:t>
            </a:r>
            <a:r>
              <a:rPr lang="ru-RU" sz="2400" b="1" dirty="0">
                <a:effectLst>
                  <a:outerShdw blurRad="38100" dist="38100" dir="2700000" algn="tl">
                    <a:srgbClr val="000000">
                      <a:alpha val="43137"/>
                    </a:srgbClr>
                  </a:outerShdw>
                </a:effectLst>
              </a:rPr>
              <a:t>различных льгот</a:t>
            </a:r>
            <a:r>
              <a:rPr lang="ru-RU" sz="2400" dirty="0"/>
              <a:t>, освобождающих от службы или каким-то образом ее облегчающих.</a:t>
            </a:r>
            <a:r>
              <a:rPr lang="ru-RU" sz="2100" dirty="0"/>
              <a:t> </a:t>
            </a:r>
          </a:p>
        </p:txBody>
      </p:sp>
      <p:sp>
        <p:nvSpPr>
          <p:cNvPr id="5" name="Прямоугольник 4"/>
          <p:cNvSpPr/>
          <p:nvPr/>
        </p:nvSpPr>
        <p:spPr>
          <a:xfrm>
            <a:off x="175490" y="272084"/>
            <a:ext cx="11379201" cy="892552"/>
          </a:xfrm>
          <a:prstGeom prst="rect">
            <a:avLst/>
          </a:prstGeom>
        </p:spPr>
        <p:txBody>
          <a:bodyPr wrap="square">
            <a:spAutoFit/>
          </a:bodyPr>
          <a:lstStyle/>
          <a:p>
            <a:pPr algn="ctr"/>
            <a:r>
              <a:rPr lang="ru-RU" sz="2600" b="1" dirty="0">
                <a:effectLst>
                  <a:outerShdw blurRad="38100" dist="38100" dir="2700000" algn="tl">
                    <a:srgbClr val="000000">
                      <a:alpha val="43137"/>
                    </a:srgbClr>
                  </a:outerShdw>
                </a:effectLst>
              </a:rPr>
              <a:t>Казачий порядок службы на основе «Положение о военной службе Донского войска» 1874 г. и «Устав о воинской повинности Войска Донского» 1875 г. </a:t>
            </a:r>
          </a:p>
        </p:txBody>
      </p:sp>
    </p:spTree>
    <p:extLst>
      <p:ext uri="{BB962C8B-B14F-4D97-AF65-F5344CB8AC3E}">
        <p14:creationId xmlns:p14="http://schemas.microsoft.com/office/powerpoint/2010/main" val="22682084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2" name="Прямоугольник 1"/>
          <p:cNvSpPr/>
          <p:nvPr/>
        </p:nvSpPr>
        <p:spPr>
          <a:xfrm>
            <a:off x="224118" y="325975"/>
            <a:ext cx="7153832" cy="6124754"/>
          </a:xfrm>
          <a:prstGeom prst="rect">
            <a:avLst/>
          </a:prstGeom>
        </p:spPr>
        <p:txBody>
          <a:bodyPr wrap="square">
            <a:spAutoFit/>
          </a:bodyPr>
          <a:lstStyle/>
          <a:p>
            <a:r>
              <a:rPr lang="ru-RU" sz="2800" dirty="0"/>
              <a:t>Уже в </a:t>
            </a:r>
            <a:r>
              <a:rPr lang="ru-RU" sz="2800" b="1" dirty="0">
                <a:effectLst>
                  <a:outerShdw blurRad="38100" dist="38100" dir="2700000" algn="tl">
                    <a:srgbClr val="000000">
                      <a:alpha val="43137"/>
                    </a:srgbClr>
                  </a:outerShdw>
                </a:effectLst>
              </a:rPr>
              <a:t>1876 г.</a:t>
            </a:r>
            <a:r>
              <a:rPr lang="ru-RU" sz="2800" dirty="0"/>
              <a:t> донской устав с небольшими изменениями был распространен на </a:t>
            </a:r>
            <a:r>
              <a:rPr lang="ru-RU" sz="2800" b="1" dirty="0">
                <a:effectLst>
                  <a:outerShdw blurRad="38100" dist="38100" dir="2700000" algn="tl">
                    <a:srgbClr val="000000">
                      <a:alpha val="43137"/>
                    </a:srgbClr>
                  </a:outerShdw>
                </a:effectLst>
              </a:rPr>
              <a:t>Оренбургское войско</a:t>
            </a:r>
            <a:r>
              <a:rPr lang="ru-RU" sz="2800" dirty="0"/>
              <a:t>, затем в </a:t>
            </a:r>
            <a:r>
              <a:rPr lang="ru-RU" sz="2800" b="1" dirty="0">
                <a:effectLst>
                  <a:outerShdw blurRad="38100" dist="38100" dir="2700000" algn="tl">
                    <a:srgbClr val="000000">
                      <a:alpha val="43137"/>
                    </a:srgbClr>
                  </a:outerShdw>
                </a:effectLst>
              </a:rPr>
              <a:t>1877 г.</a:t>
            </a:r>
            <a:r>
              <a:rPr lang="ru-RU" sz="2800" dirty="0"/>
              <a:t> его адаптировали для </a:t>
            </a:r>
            <a:r>
              <a:rPr lang="ru-RU" sz="2800" b="1" dirty="0">
                <a:effectLst>
                  <a:outerShdw blurRad="38100" dist="38100" dir="2700000" algn="tl">
                    <a:srgbClr val="000000">
                      <a:alpha val="43137"/>
                    </a:srgbClr>
                  </a:outerShdw>
                </a:effectLst>
              </a:rPr>
              <a:t>Забайкальского войска</a:t>
            </a:r>
            <a:r>
              <a:rPr lang="ru-RU" sz="2800" dirty="0"/>
              <a:t>, а в </a:t>
            </a:r>
            <a:r>
              <a:rPr lang="ru-RU" sz="2800" b="1" dirty="0">
                <a:effectLst>
                  <a:outerShdw blurRad="38100" dist="38100" dir="2700000" algn="tl">
                    <a:srgbClr val="000000">
                      <a:alpha val="43137"/>
                    </a:srgbClr>
                  </a:outerShdw>
                </a:effectLst>
              </a:rPr>
              <a:t>1880-1881 гг. ввели в Сибирском и Астраханском войсках</a:t>
            </a:r>
            <a:r>
              <a:rPr lang="ru-RU" sz="2800" dirty="0"/>
              <a:t>. </a:t>
            </a:r>
            <a:r>
              <a:rPr lang="ru-RU" sz="2800" b="1" dirty="0">
                <a:effectLst>
                  <a:outerShdw blurRad="38100" dist="38100" dir="2700000" algn="tl">
                    <a:srgbClr val="000000">
                      <a:alpha val="43137"/>
                    </a:srgbClr>
                  </a:outerShdw>
                </a:effectLst>
              </a:rPr>
              <a:t>В Кубанском и Терском</a:t>
            </a:r>
            <a:r>
              <a:rPr lang="ru-RU" sz="2800" dirty="0"/>
              <a:t> казачьих войсках новое положение о военной службе на основе донского устава они получили в </a:t>
            </a:r>
            <a:r>
              <a:rPr lang="ru-RU" sz="2800" b="1" dirty="0">
                <a:effectLst>
                  <a:outerShdw blurRad="38100" dist="38100" dir="2700000" algn="tl">
                    <a:srgbClr val="000000">
                      <a:alpha val="43137"/>
                    </a:srgbClr>
                  </a:outerShdw>
                </a:effectLst>
              </a:rPr>
              <a:t>1882</a:t>
            </a:r>
            <a:r>
              <a:rPr lang="ru-RU" sz="2800" dirty="0"/>
              <a:t> году. </a:t>
            </a:r>
          </a:p>
          <a:p>
            <a:r>
              <a:rPr lang="ru-RU" sz="2800" dirty="0"/>
              <a:t>Таким образом, </a:t>
            </a:r>
            <a:r>
              <a:rPr lang="ru-RU" sz="2800" b="1" dirty="0">
                <a:effectLst>
                  <a:outerShdw blurRad="38100" dist="38100" dir="2700000" algn="tl">
                    <a:srgbClr val="000000">
                      <a:alpha val="43137"/>
                    </a:srgbClr>
                  </a:outerShdw>
                </a:effectLst>
              </a:rPr>
              <a:t>конскрипция </a:t>
            </a:r>
            <a:r>
              <a:rPr lang="ru-RU" sz="2800" dirty="0"/>
              <a:t>среди части казачьих войск </a:t>
            </a:r>
            <a:r>
              <a:rPr lang="ru-RU" sz="2800" b="1" dirty="0">
                <a:effectLst>
                  <a:outerShdw blurRad="38100" dist="38100" dir="2700000" algn="tl">
                    <a:srgbClr val="000000">
                      <a:alpha val="43137"/>
                    </a:srgbClr>
                  </a:outerShdw>
                </a:effectLst>
              </a:rPr>
              <a:t>просуществовала не более 9 лет</a:t>
            </a:r>
            <a:r>
              <a:rPr lang="ru-RU" sz="2800" dirty="0"/>
              <a:t>, больше всего продержавшись в Оренбургском, Сибирском и Астраханском войсках</a:t>
            </a:r>
            <a:r>
              <a:rPr lang="ru-RU" dirty="0"/>
              <a:t>. </a:t>
            </a:r>
          </a:p>
        </p:txBody>
      </p:sp>
      <p:pic>
        <p:nvPicPr>
          <p:cNvPr id="4" name="Рисунок 3"/>
          <p:cNvPicPr>
            <a:picLocks noChangeAspect="1"/>
          </p:cNvPicPr>
          <p:nvPr/>
        </p:nvPicPr>
        <p:blipFill>
          <a:blip r:embed="rId3"/>
          <a:stretch>
            <a:fillRect/>
          </a:stretch>
        </p:blipFill>
        <p:spPr>
          <a:xfrm>
            <a:off x="7804726" y="937483"/>
            <a:ext cx="4140013" cy="5409530"/>
          </a:xfrm>
          <a:prstGeom prst="rect">
            <a:avLst/>
          </a:prstGeom>
        </p:spPr>
      </p:pic>
    </p:spTree>
    <p:extLst>
      <p:ext uri="{BB962C8B-B14F-4D97-AF65-F5344CB8AC3E}">
        <p14:creationId xmlns:p14="http://schemas.microsoft.com/office/powerpoint/2010/main" val="20462975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6" name="Прямоугольник 5"/>
          <p:cNvSpPr/>
          <p:nvPr/>
        </p:nvSpPr>
        <p:spPr>
          <a:xfrm>
            <a:off x="5369859" y="856859"/>
            <a:ext cx="6574880" cy="5693866"/>
          </a:xfrm>
          <a:prstGeom prst="rect">
            <a:avLst/>
          </a:prstGeom>
        </p:spPr>
        <p:txBody>
          <a:bodyPr wrap="square">
            <a:spAutoFit/>
          </a:bodyPr>
          <a:lstStyle/>
          <a:p>
            <a:r>
              <a:rPr lang="ru-RU" sz="2800" dirty="0"/>
              <a:t>В официальных изданиях конца XIX – нач. XX вв. </a:t>
            </a:r>
            <a:r>
              <a:rPr lang="ru-RU" sz="2800" b="1" dirty="0">
                <a:effectLst>
                  <a:outerShdw blurRad="38100" dist="38100" dir="2700000" algn="tl">
                    <a:srgbClr val="000000">
                      <a:alpha val="43137"/>
                    </a:srgbClr>
                  </a:outerShdw>
                </a:effectLst>
              </a:rPr>
              <a:t>отказ от конскрипции </a:t>
            </a:r>
            <a:r>
              <a:rPr lang="ru-RU" sz="2800" dirty="0"/>
              <a:t>объяснялся ее </a:t>
            </a:r>
            <a:r>
              <a:rPr lang="ru-RU" sz="2800" b="1" dirty="0">
                <a:effectLst>
                  <a:outerShdw blurRad="38100" dist="38100" dir="2700000" algn="tl">
                    <a:srgbClr val="000000">
                      <a:alpha val="43137"/>
                    </a:srgbClr>
                  </a:outerShdw>
                </a:effectLst>
              </a:rPr>
              <a:t>непопулярностью в казачьих войсках</a:t>
            </a:r>
            <a:r>
              <a:rPr lang="ru-RU" sz="2800" dirty="0"/>
              <a:t>, а также небольшим количеством казаков, воспользовавшихся правом перехода в неслужилый состав. </a:t>
            </a:r>
            <a:r>
              <a:rPr lang="ru-RU" sz="2800" b="1" dirty="0">
                <a:effectLst>
                  <a:outerShdw blurRad="38100" dist="38100" dir="2700000" algn="tl">
                    <a:srgbClr val="000000">
                      <a:alpha val="43137"/>
                    </a:srgbClr>
                  </a:outerShdw>
                </a:effectLst>
              </a:rPr>
              <a:t>Итоги франко-прусской войны 1870-1871 гг. </a:t>
            </a:r>
            <a:r>
              <a:rPr lang="ru-RU" sz="2800" dirty="0"/>
              <a:t>продемонстрировали </a:t>
            </a:r>
            <a:r>
              <a:rPr lang="ru-RU" sz="2800" b="1" dirty="0">
                <a:effectLst>
                  <a:outerShdw blurRad="38100" dist="38100" dir="2700000" algn="tl">
                    <a:srgbClr val="000000">
                      <a:alpha val="43137"/>
                    </a:srgbClr>
                  </a:outerShdw>
                </a:effectLst>
              </a:rPr>
              <a:t>превосходство германской армии, особенно в вопросах призыва новобранцев и сроков мобилизации</a:t>
            </a:r>
            <a:r>
              <a:rPr lang="ru-RU" sz="2800" dirty="0"/>
              <a:t>, а также указали на количественную </a:t>
            </a:r>
            <a:r>
              <a:rPr lang="ru-RU" sz="2800" b="1" dirty="0">
                <a:effectLst>
                  <a:outerShdw blurRad="38100" dist="38100" dir="2700000" algn="tl">
                    <a:srgbClr val="000000">
                      <a:alpha val="43137"/>
                    </a:srgbClr>
                  </a:outerShdw>
                </a:effectLst>
              </a:rPr>
              <a:t>недостаточность русской кавалерии</a:t>
            </a:r>
          </a:p>
        </p:txBody>
      </p:sp>
      <p:pic>
        <p:nvPicPr>
          <p:cNvPr id="7" name="Рисунок 6"/>
          <p:cNvPicPr>
            <a:picLocks noChangeAspect="1"/>
          </p:cNvPicPr>
          <p:nvPr/>
        </p:nvPicPr>
        <p:blipFill>
          <a:blip r:embed="rId3"/>
          <a:stretch>
            <a:fillRect/>
          </a:stretch>
        </p:blipFill>
        <p:spPr>
          <a:xfrm>
            <a:off x="433667" y="638737"/>
            <a:ext cx="4762500" cy="2819400"/>
          </a:xfrm>
          <a:prstGeom prst="rect">
            <a:avLst/>
          </a:prstGeom>
        </p:spPr>
      </p:pic>
      <p:pic>
        <p:nvPicPr>
          <p:cNvPr id="9" name="Рисунок 8"/>
          <p:cNvPicPr>
            <a:picLocks noChangeAspect="1"/>
          </p:cNvPicPr>
          <p:nvPr/>
        </p:nvPicPr>
        <p:blipFill>
          <a:blip r:embed="rId4"/>
          <a:stretch>
            <a:fillRect/>
          </a:stretch>
        </p:blipFill>
        <p:spPr>
          <a:xfrm>
            <a:off x="909917" y="3596672"/>
            <a:ext cx="3810000" cy="2609850"/>
          </a:xfrm>
          <a:prstGeom prst="rect">
            <a:avLst/>
          </a:prstGeom>
        </p:spPr>
      </p:pic>
    </p:spTree>
    <p:extLst>
      <p:ext uri="{BB962C8B-B14F-4D97-AF65-F5344CB8AC3E}">
        <p14:creationId xmlns:p14="http://schemas.microsoft.com/office/powerpoint/2010/main" val="13395837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2" name="Прямоугольник 1"/>
          <p:cNvSpPr/>
          <p:nvPr/>
        </p:nvSpPr>
        <p:spPr>
          <a:xfrm>
            <a:off x="3496235" y="142065"/>
            <a:ext cx="4760259" cy="6817251"/>
          </a:xfrm>
          <a:prstGeom prst="rect">
            <a:avLst/>
          </a:prstGeom>
        </p:spPr>
        <p:txBody>
          <a:bodyPr wrap="square">
            <a:spAutoFit/>
          </a:bodyPr>
          <a:lstStyle/>
          <a:p>
            <a:r>
              <a:rPr lang="ru-RU" sz="2300" dirty="0"/>
              <a:t>Военный министр </a:t>
            </a:r>
            <a:r>
              <a:rPr lang="ru-RU" sz="2300" b="1" dirty="0">
                <a:effectLst>
                  <a:outerShdw blurRad="38100" dist="38100" dir="2700000" algn="tl">
                    <a:srgbClr val="000000">
                      <a:alpha val="43137"/>
                    </a:srgbClr>
                  </a:outerShdw>
                </a:effectLst>
              </a:rPr>
              <a:t>Д.А. </a:t>
            </a:r>
            <a:r>
              <a:rPr lang="ru-RU" sz="2300" b="1" dirty="0" err="1">
                <a:effectLst>
                  <a:outerShdw blurRad="38100" dist="38100" dir="2700000" algn="tl">
                    <a:srgbClr val="000000">
                      <a:alpha val="43137"/>
                    </a:srgbClr>
                  </a:outerShdw>
                </a:effectLst>
              </a:rPr>
              <a:t>Милютин</a:t>
            </a:r>
            <a:r>
              <a:rPr lang="ru-RU" sz="2300" b="1" dirty="0">
                <a:effectLst>
                  <a:outerShdw blurRad="38100" dist="38100" dir="2700000" algn="tl">
                    <a:srgbClr val="000000">
                      <a:alpha val="43137"/>
                    </a:srgbClr>
                  </a:outerShdw>
                </a:effectLst>
              </a:rPr>
              <a:t> </a:t>
            </a:r>
            <a:r>
              <a:rPr lang="ru-RU" sz="2300" dirty="0"/>
              <a:t>в переписке с донским атаманом </a:t>
            </a:r>
            <a:r>
              <a:rPr lang="ru-RU" sz="2300" b="1" dirty="0">
                <a:effectLst>
                  <a:outerShdw blurRad="38100" dist="38100" dir="2700000" algn="tl">
                    <a:srgbClr val="000000">
                      <a:alpha val="43137"/>
                    </a:srgbClr>
                  </a:outerShdw>
                </a:effectLst>
              </a:rPr>
              <a:t>М.И. Чертковым </a:t>
            </a:r>
            <a:r>
              <a:rPr lang="ru-RU" sz="2300" dirty="0"/>
              <a:t>в декабре 1871 г. отмечал: </a:t>
            </a:r>
            <a:r>
              <a:rPr lang="ru-RU" sz="2300" dirty="0">
                <a:solidFill>
                  <a:schemeClr val="accent1">
                    <a:lumMod val="75000"/>
                  </a:schemeClr>
                </a:solidFill>
                <a:effectLst>
                  <a:outerShdw blurRad="38100" dist="38100" dir="2700000" algn="tl">
                    <a:srgbClr val="000000">
                      <a:alpha val="43137"/>
                    </a:srgbClr>
                  </a:outerShdw>
                </a:effectLst>
              </a:rPr>
              <a:t>«</a:t>
            </a:r>
            <a:r>
              <a:rPr lang="ru-RU" sz="2300" b="1" dirty="0">
                <a:solidFill>
                  <a:schemeClr val="accent1">
                    <a:lumMod val="75000"/>
                  </a:schemeClr>
                </a:solidFill>
                <a:effectLst>
                  <a:outerShdw blurRad="38100" dist="38100" dir="2700000" algn="tl">
                    <a:srgbClr val="000000">
                      <a:alpha val="43137"/>
                    </a:srgbClr>
                  </a:outerShdw>
                </a:effectLst>
              </a:rPr>
              <a:t>В настоящее время мы имеем только 56 полков регулярной кавалерии, тогда как в составе армии Германской империи 100 кавалерийских полков, не считая запасных и </a:t>
            </a:r>
            <a:r>
              <a:rPr lang="ru-RU" sz="2300" b="1" dirty="0" err="1">
                <a:solidFill>
                  <a:schemeClr val="accent1">
                    <a:lumMod val="75000"/>
                  </a:schemeClr>
                </a:solidFill>
                <a:effectLst>
                  <a:outerShdw blurRad="38100" dist="38100" dir="2700000" algn="tl">
                    <a:srgbClr val="000000">
                      <a:alpha val="43137"/>
                    </a:srgbClr>
                  </a:outerShdw>
                </a:effectLst>
              </a:rPr>
              <a:t>ландверных</a:t>
            </a:r>
            <a:r>
              <a:rPr lang="ru-RU" sz="2300" b="1" dirty="0">
                <a:solidFill>
                  <a:schemeClr val="accent1">
                    <a:lumMod val="75000"/>
                  </a:schemeClr>
                </a:solidFill>
                <a:effectLst>
                  <a:outerShdw blurRad="38100" dist="38100" dir="2700000" algn="tl">
                    <a:srgbClr val="000000">
                      <a:alpha val="43137"/>
                    </a:srgbClr>
                  </a:outerShdw>
                </a:effectLst>
              </a:rPr>
              <a:t> частей. Между тем, по огромному протяжению нашей пограничной черты и по свойству лежащей сзади ее местности, нам необходимо иметь кавалерии гораздо в большей соразмерности, чем какому-либо из европейских государств…, правительство … должно обратится для этого к казачьим войскам»</a:t>
            </a:r>
          </a:p>
        </p:txBody>
      </p:sp>
      <p:pic>
        <p:nvPicPr>
          <p:cNvPr id="4" name="Рисунок 3"/>
          <p:cNvPicPr>
            <a:picLocks noChangeAspect="1"/>
          </p:cNvPicPr>
          <p:nvPr/>
        </p:nvPicPr>
        <p:blipFill>
          <a:blip r:embed="rId3"/>
          <a:stretch>
            <a:fillRect/>
          </a:stretch>
        </p:blipFill>
        <p:spPr>
          <a:xfrm>
            <a:off x="8399929" y="1194403"/>
            <a:ext cx="3668336" cy="5401524"/>
          </a:xfrm>
          <a:prstGeom prst="rect">
            <a:avLst/>
          </a:prstGeom>
        </p:spPr>
      </p:pic>
      <p:pic>
        <p:nvPicPr>
          <p:cNvPr id="5" name="Рисунок 4"/>
          <p:cNvPicPr>
            <a:picLocks noChangeAspect="1"/>
          </p:cNvPicPr>
          <p:nvPr/>
        </p:nvPicPr>
        <p:blipFill>
          <a:blip r:embed="rId4"/>
          <a:stretch>
            <a:fillRect/>
          </a:stretch>
        </p:blipFill>
        <p:spPr>
          <a:xfrm>
            <a:off x="209802" y="1898552"/>
            <a:ext cx="3142998" cy="3993226"/>
          </a:xfrm>
          <a:prstGeom prst="rect">
            <a:avLst/>
          </a:prstGeom>
        </p:spPr>
      </p:pic>
    </p:spTree>
    <p:extLst>
      <p:ext uri="{BB962C8B-B14F-4D97-AF65-F5344CB8AC3E}">
        <p14:creationId xmlns:p14="http://schemas.microsoft.com/office/powerpoint/2010/main" val="1701491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2" name="Прямоугольник 1"/>
          <p:cNvSpPr/>
          <p:nvPr/>
        </p:nvSpPr>
        <p:spPr>
          <a:xfrm>
            <a:off x="6096000" y="940004"/>
            <a:ext cx="6096000" cy="5632311"/>
          </a:xfrm>
          <a:prstGeom prst="rect">
            <a:avLst/>
          </a:prstGeom>
        </p:spPr>
        <p:txBody>
          <a:bodyPr>
            <a:spAutoFit/>
          </a:bodyPr>
          <a:lstStyle/>
          <a:p>
            <a:r>
              <a:rPr lang="ru-RU" sz="2400" dirty="0"/>
              <a:t>С середины 1870-х гг. и до Первой мировой войны мероприятия Военного министерства по совершенствованию казачьей службы, но уже без радикального ее изменения, проводились по трем основным направлениям: </a:t>
            </a:r>
          </a:p>
          <a:p>
            <a:pPr marL="342900" indent="-342900">
              <a:buFont typeface="Arial" panose="020B0604020202020204" pitchFamily="34" charset="0"/>
              <a:buChar char="•"/>
            </a:pPr>
            <a:r>
              <a:rPr lang="ru-RU" sz="2400" b="1" dirty="0">
                <a:solidFill>
                  <a:schemeClr val="accent1">
                    <a:lumMod val="75000"/>
                  </a:schemeClr>
                </a:solidFill>
                <a:effectLst>
                  <a:outerShdw blurRad="38100" dist="38100" dir="2700000" algn="tl">
                    <a:srgbClr val="000000">
                      <a:alpha val="43137"/>
                    </a:srgbClr>
                  </a:outerShdw>
                </a:effectLst>
              </a:rPr>
              <a:t>поддержание и модернизация боевой и мобилизационной готовности казачьих войск; </a:t>
            </a:r>
          </a:p>
          <a:p>
            <a:pPr marL="342900" indent="-342900">
              <a:buFont typeface="Arial" panose="020B0604020202020204" pitchFamily="34" charset="0"/>
              <a:buChar char="•"/>
            </a:pPr>
            <a:r>
              <a:rPr lang="ru-RU" sz="2400" b="1" dirty="0">
                <a:solidFill>
                  <a:schemeClr val="accent1">
                    <a:lumMod val="75000"/>
                  </a:schemeClr>
                </a:solidFill>
                <a:effectLst>
                  <a:outerShdw blurRad="38100" dist="38100" dir="2700000" algn="tl">
                    <a:srgbClr val="000000">
                      <a:alpha val="43137"/>
                    </a:srgbClr>
                  </a:outerShdw>
                </a:effectLst>
              </a:rPr>
              <a:t>приведение казачьих полков, батарей и команд в один уровень с регулярными армейскими частями; </a:t>
            </a:r>
          </a:p>
          <a:p>
            <a:pPr marL="342900" indent="-342900">
              <a:buFont typeface="Arial" panose="020B0604020202020204" pitchFamily="34" charset="0"/>
              <a:buChar char="•"/>
            </a:pPr>
            <a:r>
              <a:rPr lang="ru-RU" sz="2400" b="1" dirty="0">
                <a:solidFill>
                  <a:schemeClr val="accent1">
                    <a:lumMod val="75000"/>
                  </a:schemeClr>
                </a:solidFill>
                <a:effectLst>
                  <a:outerShdw blurRad="38100" dist="38100" dir="2700000" algn="tl">
                    <a:srgbClr val="000000">
                      <a:alpha val="43137"/>
                    </a:srgbClr>
                  </a:outerShdw>
                </a:effectLst>
              </a:rPr>
              <a:t>оптимизация финансово-экономических условий несения казаками воинской повинности</a:t>
            </a:r>
          </a:p>
        </p:txBody>
      </p:sp>
      <p:pic>
        <p:nvPicPr>
          <p:cNvPr id="4" name="Рисунок 3"/>
          <p:cNvPicPr>
            <a:picLocks noChangeAspect="1"/>
          </p:cNvPicPr>
          <p:nvPr/>
        </p:nvPicPr>
        <p:blipFill>
          <a:blip r:embed="rId3"/>
          <a:stretch>
            <a:fillRect/>
          </a:stretch>
        </p:blipFill>
        <p:spPr>
          <a:xfrm>
            <a:off x="711574" y="630050"/>
            <a:ext cx="4762500" cy="2657475"/>
          </a:xfrm>
          <a:prstGeom prst="rect">
            <a:avLst/>
          </a:prstGeom>
        </p:spPr>
      </p:pic>
      <p:pic>
        <p:nvPicPr>
          <p:cNvPr id="5" name="Рисунок 4"/>
          <p:cNvPicPr>
            <a:picLocks noChangeAspect="1"/>
          </p:cNvPicPr>
          <p:nvPr/>
        </p:nvPicPr>
        <p:blipFill>
          <a:blip r:embed="rId4"/>
          <a:stretch>
            <a:fillRect/>
          </a:stretch>
        </p:blipFill>
        <p:spPr>
          <a:xfrm>
            <a:off x="591671" y="3370670"/>
            <a:ext cx="4882404" cy="3325965"/>
          </a:xfrm>
          <a:prstGeom prst="rect">
            <a:avLst/>
          </a:prstGeom>
        </p:spPr>
      </p:pic>
    </p:spTree>
    <p:extLst>
      <p:ext uri="{BB962C8B-B14F-4D97-AF65-F5344CB8AC3E}">
        <p14:creationId xmlns:p14="http://schemas.microsoft.com/office/powerpoint/2010/main" val="25997977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2" name="Прямоугольник 1"/>
          <p:cNvSpPr/>
          <p:nvPr/>
        </p:nvSpPr>
        <p:spPr>
          <a:xfrm>
            <a:off x="430306" y="352467"/>
            <a:ext cx="7485529" cy="6909584"/>
          </a:xfrm>
          <a:prstGeom prst="rect">
            <a:avLst/>
          </a:prstGeom>
        </p:spPr>
        <p:txBody>
          <a:bodyPr wrap="square">
            <a:spAutoFit/>
          </a:bodyPr>
          <a:lstStyle/>
          <a:p>
            <a:r>
              <a:rPr lang="ru-RU" sz="2500" dirty="0"/>
              <a:t>Важной тенденцией в развитии казачьих войск с 1870-х гг. станет </a:t>
            </a:r>
            <a:r>
              <a:rPr lang="ru-RU" sz="2500" b="1" dirty="0">
                <a:effectLst>
                  <a:outerShdw blurRad="38100" dist="38100" dir="2700000" algn="tl">
                    <a:srgbClr val="000000">
                      <a:alpha val="43137"/>
                    </a:srgbClr>
                  </a:outerShdw>
                </a:effectLst>
              </a:rPr>
              <a:t>преимущественное количественное и качественное увеличение конных частей и конной артиллерии по сравнению с пешими (пластунскими) казачьими формированиями</a:t>
            </a:r>
            <a:r>
              <a:rPr lang="ru-RU" sz="2500" dirty="0"/>
              <a:t>. Последние до нач. 1860–х гг. имелись в составе Черноморского, Кавказского линейного, Забайкальского, Амурского и Азовского войск. </a:t>
            </a:r>
            <a:r>
              <a:rPr lang="ru-RU" sz="2500" b="1" dirty="0">
                <a:effectLst>
                  <a:outerShdw blurRad="38100" dist="38100" dir="2700000" algn="tl">
                    <a:srgbClr val="000000">
                      <a:alpha val="43137"/>
                    </a:srgbClr>
                  </a:outerShdw>
                </a:effectLst>
              </a:rPr>
              <a:t>В Черноморском и Забайкальском войсках пехоты было больше чем конницы, а Азовское войско, до своего упразднения в 1865 г., состояло только из пеших команд</a:t>
            </a:r>
            <a:r>
              <a:rPr lang="ru-RU" sz="2500" dirty="0"/>
              <a:t>, отбывающих службу на лодках у Северо-Восточных берегов Черного моря. Пехотные казачьи части, конечно, остались и после 1860-х гг., они продолжали нести определенные специфические служебные обязанности, но уже в меньшем количестве</a:t>
            </a:r>
          </a:p>
          <a:p>
            <a:r>
              <a:rPr lang="ru-RU" dirty="0"/>
              <a:t> </a:t>
            </a:r>
          </a:p>
        </p:txBody>
      </p:sp>
      <p:pic>
        <p:nvPicPr>
          <p:cNvPr id="6" name="Рисунок 5"/>
          <p:cNvPicPr>
            <a:picLocks noChangeAspect="1"/>
          </p:cNvPicPr>
          <p:nvPr/>
        </p:nvPicPr>
        <p:blipFill>
          <a:blip r:embed="rId3"/>
          <a:stretch>
            <a:fillRect/>
          </a:stretch>
        </p:blipFill>
        <p:spPr>
          <a:xfrm>
            <a:off x="7848880" y="1110304"/>
            <a:ext cx="4343120" cy="5393909"/>
          </a:xfrm>
          <a:prstGeom prst="rect">
            <a:avLst/>
          </a:prstGeom>
        </p:spPr>
      </p:pic>
    </p:spTree>
    <p:extLst>
      <p:ext uri="{BB962C8B-B14F-4D97-AF65-F5344CB8AC3E}">
        <p14:creationId xmlns:p14="http://schemas.microsoft.com/office/powerpoint/2010/main" val="41069092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4" name="Прямоугольник 3"/>
          <p:cNvSpPr/>
          <p:nvPr/>
        </p:nvSpPr>
        <p:spPr>
          <a:xfrm>
            <a:off x="349625" y="378350"/>
            <a:ext cx="11237718" cy="2677656"/>
          </a:xfrm>
          <a:prstGeom prst="rect">
            <a:avLst/>
          </a:prstGeom>
        </p:spPr>
        <p:txBody>
          <a:bodyPr wrap="square">
            <a:spAutoFit/>
          </a:bodyPr>
          <a:lstStyle/>
          <a:p>
            <a:pPr algn="ctr"/>
            <a:r>
              <a:rPr lang="ru-RU" sz="2800" dirty="0"/>
              <a:t>Создание благоприятных условий в последней четверти XIX в. и в нач. XX в. для формирования казачьей конницы способствовало тому, что </a:t>
            </a:r>
            <a:r>
              <a:rPr lang="ru-RU" sz="2800" b="1" dirty="0">
                <a:effectLst>
                  <a:outerShdw blurRad="38100" dist="38100" dir="2700000" algn="tl">
                    <a:srgbClr val="000000">
                      <a:alpha val="43137"/>
                    </a:srgbClr>
                  </a:outerShdw>
                </a:effectLst>
              </a:rPr>
              <a:t>конный характер службы стал доминирующим </a:t>
            </a:r>
            <a:r>
              <a:rPr lang="ru-RU" sz="2800" dirty="0"/>
              <a:t>«в традиционных взглядах, представлениях и даже в общем мировоззрении казака воина». Он и сейчас лежит в основе </a:t>
            </a:r>
            <a:r>
              <a:rPr lang="ru-RU" sz="2800" b="1" dirty="0">
                <a:effectLst>
                  <a:outerShdw blurRad="38100" dist="38100" dir="2700000" algn="tl">
                    <a:srgbClr val="000000">
                      <a:alpha val="43137"/>
                    </a:srgbClr>
                  </a:outerShdw>
                </a:effectLst>
              </a:rPr>
              <a:t>общественного стереотипа о содержании казачьей службы</a:t>
            </a:r>
          </a:p>
        </p:txBody>
      </p:sp>
      <p:pic>
        <p:nvPicPr>
          <p:cNvPr id="7" name="Рисунок 6"/>
          <p:cNvPicPr>
            <a:picLocks noChangeAspect="1"/>
          </p:cNvPicPr>
          <p:nvPr/>
        </p:nvPicPr>
        <p:blipFill>
          <a:blip r:embed="rId3"/>
          <a:stretch>
            <a:fillRect/>
          </a:stretch>
        </p:blipFill>
        <p:spPr>
          <a:xfrm>
            <a:off x="7088001" y="3056006"/>
            <a:ext cx="4499342" cy="3693017"/>
          </a:xfrm>
          <a:prstGeom prst="rect">
            <a:avLst/>
          </a:prstGeom>
        </p:spPr>
      </p:pic>
      <p:pic>
        <p:nvPicPr>
          <p:cNvPr id="8" name="Рисунок 7"/>
          <p:cNvPicPr>
            <a:picLocks noChangeAspect="1"/>
          </p:cNvPicPr>
          <p:nvPr/>
        </p:nvPicPr>
        <p:blipFill>
          <a:blip r:embed="rId4"/>
          <a:stretch>
            <a:fillRect/>
          </a:stretch>
        </p:blipFill>
        <p:spPr>
          <a:xfrm>
            <a:off x="1290917" y="3056006"/>
            <a:ext cx="5020235" cy="3693016"/>
          </a:xfrm>
          <a:prstGeom prst="rect">
            <a:avLst/>
          </a:prstGeom>
        </p:spPr>
      </p:pic>
    </p:spTree>
    <p:extLst>
      <p:ext uri="{BB962C8B-B14F-4D97-AF65-F5344CB8AC3E}">
        <p14:creationId xmlns:p14="http://schemas.microsoft.com/office/powerpoint/2010/main" val="10935486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4" name="Прямоугольник 3"/>
          <p:cNvSpPr/>
          <p:nvPr/>
        </p:nvSpPr>
        <p:spPr>
          <a:xfrm>
            <a:off x="645459" y="499462"/>
            <a:ext cx="6096000" cy="5693866"/>
          </a:xfrm>
          <a:prstGeom prst="rect">
            <a:avLst/>
          </a:prstGeom>
        </p:spPr>
        <p:txBody>
          <a:bodyPr>
            <a:spAutoFit/>
          </a:bodyPr>
          <a:lstStyle/>
          <a:p>
            <a:r>
              <a:rPr lang="ru-RU" sz="2800" dirty="0"/>
              <a:t>Интенсификация конной службы заставляла казака вкладывать </a:t>
            </a:r>
            <a:r>
              <a:rPr lang="ru-RU" sz="2800" b="1" dirty="0">
                <a:effectLst>
                  <a:outerShdw blurRad="38100" dist="38100" dir="2700000" algn="tl">
                    <a:srgbClr val="000000">
                      <a:alpha val="43137"/>
                    </a:srgbClr>
                  </a:outerShdw>
                </a:effectLst>
              </a:rPr>
              <a:t>больше средств в подготовку обмундирования и вооружения</a:t>
            </a:r>
            <a:r>
              <a:rPr lang="ru-RU" sz="2800" dirty="0"/>
              <a:t>, и особенно </a:t>
            </a:r>
            <a:r>
              <a:rPr lang="ru-RU" sz="2800" b="1" dirty="0">
                <a:effectLst>
                  <a:outerShdw blurRad="38100" dist="38100" dir="2700000" algn="tl">
                    <a:srgbClr val="000000">
                      <a:alpha val="43137"/>
                    </a:srgbClr>
                  </a:outerShdw>
                </a:effectLst>
              </a:rPr>
              <a:t>в содержание коня</a:t>
            </a:r>
            <a:r>
              <a:rPr lang="ru-RU" sz="2800" dirty="0"/>
              <a:t>. Включение казачьих частей в состав армейских дивизий и их приобщение к регулярным порядкам приводили </a:t>
            </a:r>
            <a:r>
              <a:rPr lang="ru-RU" sz="2800" b="1" dirty="0">
                <a:effectLst>
                  <a:outerShdw blurRad="38100" dist="38100" dir="2700000" algn="tl">
                    <a:srgbClr val="000000">
                      <a:alpha val="43137"/>
                    </a:srgbClr>
                  </a:outerShdw>
                </a:effectLst>
              </a:rPr>
              <a:t>к ужесточению требований к состоянию казачьей амуниции</a:t>
            </a:r>
            <a:r>
              <a:rPr lang="ru-RU" sz="2800" dirty="0"/>
              <a:t>, контроль за качеством которой строго осуществляли местные войсковые власти</a:t>
            </a:r>
          </a:p>
        </p:txBody>
      </p:sp>
      <p:pic>
        <p:nvPicPr>
          <p:cNvPr id="5" name="Рисунок 4"/>
          <p:cNvPicPr>
            <a:picLocks noChangeAspect="1"/>
          </p:cNvPicPr>
          <p:nvPr/>
        </p:nvPicPr>
        <p:blipFill>
          <a:blip r:embed="rId3"/>
          <a:stretch>
            <a:fillRect/>
          </a:stretch>
        </p:blipFill>
        <p:spPr>
          <a:xfrm>
            <a:off x="7419945" y="784170"/>
            <a:ext cx="3810000" cy="5124450"/>
          </a:xfrm>
          <a:prstGeom prst="rect">
            <a:avLst/>
          </a:prstGeom>
        </p:spPr>
      </p:pic>
    </p:spTree>
    <p:extLst>
      <p:ext uri="{BB962C8B-B14F-4D97-AF65-F5344CB8AC3E}">
        <p14:creationId xmlns:p14="http://schemas.microsoft.com/office/powerpoint/2010/main" val="2651728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353800" y="230188"/>
            <a:ext cx="714794" cy="714794"/>
          </a:xfrm>
          <a:prstGeom prst="rect">
            <a:avLst/>
          </a:prstGeom>
        </p:spPr>
      </p:pic>
      <p:pic>
        <p:nvPicPr>
          <p:cNvPr id="6" name="Рисунок 5"/>
          <p:cNvPicPr>
            <a:picLocks noChangeAspect="1"/>
          </p:cNvPicPr>
          <p:nvPr/>
        </p:nvPicPr>
        <p:blipFill>
          <a:blip r:embed="rId3"/>
          <a:stretch>
            <a:fillRect/>
          </a:stretch>
        </p:blipFill>
        <p:spPr>
          <a:xfrm>
            <a:off x="6908195" y="828110"/>
            <a:ext cx="4310246" cy="5273497"/>
          </a:xfrm>
          <a:prstGeom prst="rect">
            <a:avLst/>
          </a:prstGeom>
        </p:spPr>
      </p:pic>
      <p:sp>
        <p:nvSpPr>
          <p:cNvPr id="7" name="Прямоугольник 6"/>
          <p:cNvSpPr/>
          <p:nvPr/>
        </p:nvSpPr>
        <p:spPr>
          <a:xfrm>
            <a:off x="515471" y="340926"/>
            <a:ext cx="6257365" cy="6832640"/>
          </a:xfrm>
          <a:prstGeom prst="rect">
            <a:avLst/>
          </a:prstGeom>
        </p:spPr>
        <p:txBody>
          <a:bodyPr wrap="square">
            <a:spAutoFit/>
          </a:bodyPr>
          <a:lstStyle/>
          <a:p>
            <a:r>
              <a:rPr lang="ru-RU" sz="2800" dirty="0"/>
              <a:t>В официальном ведомственном издании </a:t>
            </a:r>
            <a:r>
              <a:rPr lang="ru-RU" sz="2800" b="1" dirty="0"/>
              <a:t>«Столетие Военного министерства» </a:t>
            </a:r>
            <a:r>
              <a:rPr lang="ru-RU" sz="2800" dirty="0"/>
              <a:t>(1902) </a:t>
            </a:r>
            <a:r>
              <a:rPr lang="ru-RU" sz="2800" b="1" dirty="0"/>
              <a:t>казачий порядок отбывания военной службы</a:t>
            </a:r>
            <a:r>
              <a:rPr lang="ru-RU" sz="2800" dirty="0"/>
              <a:t> был объявлен </a:t>
            </a:r>
            <a:r>
              <a:rPr lang="ru-RU" sz="3200" b="1" dirty="0">
                <a:effectLst>
                  <a:outerShdw blurRad="38100" dist="38100" dir="2700000" algn="tl">
                    <a:srgbClr val="000000">
                      <a:alpha val="43137"/>
                    </a:srgbClr>
                  </a:outerShdw>
                </a:effectLst>
              </a:rPr>
              <a:t>«национальным русским порядком»</a:t>
            </a:r>
          </a:p>
          <a:p>
            <a:endParaRPr lang="ru-RU" dirty="0"/>
          </a:p>
          <a:p>
            <a:pPr algn="ctr"/>
            <a:r>
              <a:rPr lang="ru-RU" sz="2400" dirty="0"/>
              <a:t>Казачья служба до 1917 г. неоднократно претерпевала изменения в своем содержательном наполнении, находясь долгое время </a:t>
            </a:r>
            <a:endParaRPr lang="en-US" sz="2400" dirty="0"/>
          </a:p>
          <a:p>
            <a:pPr algn="ctr"/>
            <a:r>
              <a:rPr lang="ru-RU" sz="2800" b="1" dirty="0">
                <a:solidFill>
                  <a:schemeClr val="accent1">
                    <a:lumMod val="75000"/>
                  </a:schemeClr>
                </a:solidFill>
                <a:effectLst>
                  <a:outerShdw blurRad="38100" dist="38100" dir="2700000" algn="tl">
                    <a:srgbClr val="000000">
                      <a:alpha val="43137"/>
                    </a:srgbClr>
                  </a:outerShdw>
                </a:effectLst>
              </a:rPr>
              <a:t>между рекрутством как принципом набора в армию и регулярностью как формой исполнения воинской повинности</a:t>
            </a:r>
          </a:p>
          <a:p>
            <a:endParaRPr lang="ru-RU" dirty="0"/>
          </a:p>
          <a:p>
            <a:endParaRPr lang="ru-RU" dirty="0"/>
          </a:p>
        </p:txBody>
      </p:sp>
    </p:spTree>
    <p:extLst>
      <p:ext uri="{BB962C8B-B14F-4D97-AF65-F5344CB8AC3E}">
        <p14:creationId xmlns:p14="http://schemas.microsoft.com/office/powerpoint/2010/main" val="26262303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2" name="Прямоугольник 1"/>
          <p:cNvSpPr/>
          <p:nvPr/>
        </p:nvSpPr>
        <p:spPr>
          <a:xfrm>
            <a:off x="726143" y="217367"/>
            <a:ext cx="5325034" cy="6494085"/>
          </a:xfrm>
          <a:prstGeom prst="rect">
            <a:avLst/>
          </a:prstGeom>
        </p:spPr>
        <p:txBody>
          <a:bodyPr wrap="square">
            <a:spAutoFit/>
          </a:bodyPr>
          <a:lstStyle/>
          <a:p>
            <a:r>
              <a:rPr lang="ru-RU" sz="2600" dirty="0"/>
              <a:t>В нач. XX в. казачьи части составляли около </a:t>
            </a:r>
            <a:r>
              <a:rPr lang="ru-RU" sz="2600" b="1" dirty="0">
                <a:effectLst>
                  <a:outerShdw blurRad="38100" dist="38100" dir="2700000" algn="tl">
                    <a:srgbClr val="000000">
                      <a:alpha val="43137"/>
                    </a:srgbClr>
                  </a:outerShdw>
                </a:effectLst>
              </a:rPr>
              <a:t>25%</a:t>
            </a:r>
            <a:r>
              <a:rPr lang="ru-RU" sz="2600" dirty="0"/>
              <a:t> в гвардейской кавалерии, около </a:t>
            </a:r>
            <a:r>
              <a:rPr lang="ru-RU" sz="2600" b="1" dirty="0">
                <a:effectLst>
                  <a:outerShdw blurRad="38100" dist="38100" dir="2700000" algn="tl">
                    <a:srgbClr val="000000">
                      <a:alpha val="43137"/>
                    </a:srgbClr>
                  </a:outerShdw>
                </a:effectLst>
              </a:rPr>
              <a:t>45%</a:t>
            </a:r>
            <a:r>
              <a:rPr lang="ru-RU" sz="2600" dirty="0"/>
              <a:t> в армейской, около </a:t>
            </a:r>
            <a:r>
              <a:rPr lang="ru-RU" sz="2600" b="1" dirty="0">
                <a:effectLst>
                  <a:outerShdw blurRad="38100" dist="38100" dir="2700000" algn="tl">
                    <a:srgbClr val="000000">
                      <a:alpha val="43137"/>
                    </a:srgbClr>
                  </a:outerShdw>
                </a:effectLst>
              </a:rPr>
              <a:t>17%</a:t>
            </a:r>
            <a:r>
              <a:rPr lang="ru-RU" sz="2600" dirty="0"/>
              <a:t> в гвардейской конной артиллерии и </a:t>
            </a:r>
            <a:r>
              <a:rPr lang="ru-RU" sz="2600" b="1" dirty="0">
                <a:effectLst>
                  <a:outerShdw blurRad="38100" dist="38100" dir="2700000" algn="tl">
                    <a:srgbClr val="000000">
                      <a:alpha val="43137"/>
                    </a:srgbClr>
                  </a:outerShdw>
                </a:effectLst>
              </a:rPr>
              <a:t>33%</a:t>
            </a:r>
            <a:r>
              <a:rPr lang="ru-RU" sz="2600" dirty="0"/>
              <a:t> в полевой конной артиллерии, в основном располагаясь в воинских соединениях </a:t>
            </a:r>
            <a:r>
              <a:rPr lang="ru-RU" sz="2600" b="1" dirty="0">
                <a:effectLst>
                  <a:outerShdw blurRad="38100" dist="38100" dir="2700000" algn="tl">
                    <a:srgbClr val="000000">
                      <a:alpha val="43137"/>
                    </a:srgbClr>
                  </a:outerShdw>
                </a:effectLst>
              </a:rPr>
              <a:t>Европейской части империи</a:t>
            </a:r>
            <a:r>
              <a:rPr lang="ru-RU" sz="2600" dirty="0"/>
              <a:t>. </a:t>
            </a:r>
            <a:r>
              <a:rPr lang="ru-RU" sz="2600" b="1" dirty="0">
                <a:effectLst>
                  <a:outerShdw blurRad="38100" dist="38100" dir="2700000" algn="tl">
                    <a:srgbClr val="000000">
                      <a:alpha val="43137"/>
                    </a:srgbClr>
                  </a:outerShdw>
                </a:effectLst>
              </a:rPr>
              <a:t>В Сибири, Туркестанском крае и Закаспийской области </a:t>
            </a:r>
            <a:r>
              <a:rPr lang="ru-RU" sz="2600" dirty="0"/>
              <a:t>казачьи кавалерийские части полностью доминировали, а их единственным «конкурентом» являлся </a:t>
            </a:r>
            <a:r>
              <a:rPr lang="ru-RU" sz="2600" b="1" dirty="0">
                <a:effectLst>
                  <a:outerShdw blurRad="38100" dist="38100" dir="2700000" algn="tl">
                    <a:srgbClr val="000000">
                      <a:alpha val="43137"/>
                    </a:srgbClr>
                  </a:outerShdw>
                </a:effectLst>
              </a:rPr>
              <a:t>регулярный Приморский драгунский полк</a:t>
            </a:r>
          </a:p>
        </p:txBody>
      </p:sp>
      <p:pic>
        <p:nvPicPr>
          <p:cNvPr id="4" name="Рисунок 3"/>
          <p:cNvPicPr>
            <a:picLocks noChangeAspect="1"/>
          </p:cNvPicPr>
          <p:nvPr/>
        </p:nvPicPr>
        <p:blipFill>
          <a:blip r:embed="rId3"/>
          <a:stretch>
            <a:fillRect/>
          </a:stretch>
        </p:blipFill>
        <p:spPr>
          <a:xfrm>
            <a:off x="6400800" y="1138238"/>
            <a:ext cx="5607703" cy="4643998"/>
          </a:xfrm>
          <a:prstGeom prst="rect">
            <a:avLst/>
          </a:prstGeom>
        </p:spPr>
      </p:pic>
    </p:spTree>
    <p:extLst>
      <p:ext uri="{BB962C8B-B14F-4D97-AF65-F5344CB8AC3E}">
        <p14:creationId xmlns:p14="http://schemas.microsoft.com/office/powerpoint/2010/main" val="20124838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2" name="Прямоугольник 1"/>
          <p:cNvSpPr/>
          <p:nvPr/>
        </p:nvSpPr>
        <p:spPr>
          <a:xfrm>
            <a:off x="573741" y="666127"/>
            <a:ext cx="6096000" cy="6370975"/>
          </a:xfrm>
          <a:prstGeom prst="rect">
            <a:avLst/>
          </a:prstGeom>
        </p:spPr>
        <p:txBody>
          <a:bodyPr>
            <a:spAutoFit/>
          </a:bodyPr>
          <a:lstStyle/>
          <a:p>
            <a:r>
              <a:rPr lang="ru-RU" sz="2600" dirty="0"/>
              <a:t>В конце 1916 г. русское командование </a:t>
            </a:r>
            <a:r>
              <a:rPr lang="ru-RU" sz="2600" b="1" dirty="0">
                <a:effectLst>
                  <a:outerShdw blurRad="38100" dist="38100" dir="2700000" algn="tl">
                    <a:srgbClr val="000000">
                      <a:alpha val="43137"/>
                    </a:srgbClr>
                  </a:outerShdw>
                </a:effectLst>
              </a:rPr>
              <a:t>планировало сократить общую численность регулярной и казачьей </a:t>
            </a:r>
            <a:r>
              <a:rPr lang="ru-RU" sz="2600" dirty="0"/>
              <a:t>конницы на одну треть от общего состава, в том числе, через </a:t>
            </a:r>
            <a:r>
              <a:rPr lang="ru-RU" sz="2600" b="1" dirty="0">
                <a:effectLst>
                  <a:outerShdw blurRad="38100" dist="38100" dir="2700000" algn="tl">
                    <a:srgbClr val="000000">
                      <a:alpha val="43137"/>
                    </a:srgbClr>
                  </a:outerShdw>
                </a:effectLst>
              </a:rPr>
              <a:t>спешивание и перевод в пешие казачьи части</a:t>
            </a:r>
            <a:r>
              <a:rPr lang="ru-RU" sz="2600" dirty="0"/>
              <a:t>. В основе этого решения лежали две причины: </a:t>
            </a:r>
          </a:p>
          <a:p>
            <a:pPr marL="457200" indent="-457200">
              <a:buFont typeface="Arial" panose="020B0604020202020204" pitchFamily="34" charset="0"/>
              <a:buChar char="•"/>
            </a:pPr>
            <a:r>
              <a:rPr lang="ru-RU" sz="2600" b="1" dirty="0">
                <a:solidFill>
                  <a:schemeClr val="accent1">
                    <a:lumMod val="75000"/>
                  </a:schemeClr>
                </a:solidFill>
                <a:effectLst>
                  <a:outerShdw blurRad="38100" dist="38100" dir="2700000" algn="tl">
                    <a:srgbClr val="000000">
                      <a:alpha val="43137"/>
                    </a:srgbClr>
                  </a:outerShdw>
                </a:effectLst>
              </a:rPr>
              <a:t>ведущиеся позиционные боевые действия существенно ограничивали возможности использования кавалерии,</a:t>
            </a:r>
          </a:p>
          <a:p>
            <a:pPr marL="457200" indent="-457200">
              <a:buFont typeface="Arial" panose="020B0604020202020204" pitchFamily="34" charset="0"/>
              <a:buChar char="•"/>
            </a:pPr>
            <a:r>
              <a:rPr lang="ru-RU" sz="2600" b="1" dirty="0">
                <a:solidFill>
                  <a:schemeClr val="accent1">
                    <a:lumMod val="75000"/>
                  </a:schemeClr>
                </a:solidFill>
                <a:effectLst>
                  <a:outerShdw blurRad="38100" dist="38100" dir="2700000" algn="tl">
                    <a:srgbClr val="000000">
                      <a:alpha val="43137"/>
                    </a:srgbClr>
                  </a:outerShdw>
                </a:effectLst>
              </a:rPr>
              <a:t>появившиеся трудности в снабжении продовольствием, особенно фуражом </a:t>
            </a:r>
          </a:p>
          <a:p>
            <a:endParaRPr lang="ru-RU" dirty="0"/>
          </a:p>
        </p:txBody>
      </p:sp>
      <p:pic>
        <p:nvPicPr>
          <p:cNvPr id="4" name="Рисунок 3"/>
          <p:cNvPicPr>
            <a:picLocks noChangeAspect="1"/>
          </p:cNvPicPr>
          <p:nvPr/>
        </p:nvPicPr>
        <p:blipFill>
          <a:blip r:embed="rId3"/>
          <a:stretch>
            <a:fillRect/>
          </a:stretch>
        </p:blipFill>
        <p:spPr>
          <a:xfrm>
            <a:off x="6508377" y="1600930"/>
            <a:ext cx="5554475" cy="3679282"/>
          </a:xfrm>
          <a:prstGeom prst="rect">
            <a:avLst/>
          </a:prstGeom>
        </p:spPr>
      </p:pic>
    </p:spTree>
    <p:extLst>
      <p:ext uri="{BB962C8B-B14F-4D97-AF65-F5344CB8AC3E}">
        <p14:creationId xmlns:p14="http://schemas.microsoft.com/office/powerpoint/2010/main" val="39703903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4" name="Прямоугольник 3"/>
          <p:cNvSpPr/>
          <p:nvPr/>
        </p:nvSpPr>
        <p:spPr>
          <a:xfrm>
            <a:off x="358588" y="754868"/>
            <a:ext cx="11474824" cy="2246769"/>
          </a:xfrm>
          <a:prstGeom prst="rect">
            <a:avLst/>
          </a:prstGeom>
        </p:spPr>
        <p:txBody>
          <a:bodyPr wrap="square">
            <a:spAutoFit/>
          </a:bodyPr>
          <a:lstStyle/>
          <a:p>
            <a:pPr algn="ctr"/>
            <a:r>
              <a:rPr lang="ru-RU" sz="2800" b="1" dirty="0">
                <a:effectLst>
                  <a:outerShdw blurRad="38100" dist="38100" dir="2700000" algn="tl">
                    <a:srgbClr val="000000">
                      <a:alpha val="43137"/>
                    </a:srgbClr>
                  </a:outerShdw>
                </a:effectLst>
              </a:rPr>
              <a:t>Революционные события отменили реформу</a:t>
            </a:r>
            <a:r>
              <a:rPr lang="ru-RU" sz="2800" dirty="0"/>
              <a:t>, но то, что </a:t>
            </a:r>
            <a:r>
              <a:rPr lang="ru-RU" sz="2800" b="1" dirty="0">
                <a:effectLst>
                  <a:outerShdw blurRad="38100" dist="38100" dir="2700000" algn="tl">
                    <a:srgbClr val="000000">
                      <a:alpha val="43137"/>
                    </a:srgbClr>
                  </a:outerShdw>
                </a:effectLst>
              </a:rPr>
              <a:t>последующее сокращение конницы </a:t>
            </a:r>
            <a:r>
              <a:rPr lang="ru-RU" sz="2800" dirty="0"/>
              <a:t>в связи с изменением ее значения в современной войне, с наблюдаемым одновременным </a:t>
            </a:r>
            <a:r>
              <a:rPr lang="ru-RU" sz="2800" b="1" dirty="0">
                <a:effectLst>
                  <a:outerShdw blurRad="38100" dist="38100" dir="2700000" algn="tl">
                    <a:srgbClr val="000000">
                      <a:alpha val="43137"/>
                    </a:srgbClr>
                  </a:outerShdw>
                </a:effectLst>
              </a:rPr>
              <a:t>ростом казачьего населения </a:t>
            </a:r>
            <a:r>
              <a:rPr lang="ru-RU" sz="2800" dirty="0"/>
              <a:t>неизбежно привели бы к очередной </a:t>
            </a:r>
            <a:r>
              <a:rPr lang="ru-RU" sz="2800" b="1" dirty="0">
                <a:effectLst>
                  <a:outerShdw blurRad="38100" dist="38100" dir="2700000" algn="tl">
                    <a:srgbClr val="000000">
                      <a:alpha val="43137"/>
                    </a:srgbClr>
                  </a:outerShdw>
                </a:effectLst>
              </a:rPr>
              <a:t>трансформации казачьей службы</a:t>
            </a:r>
            <a:r>
              <a:rPr lang="ru-RU" sz="2800" dirty="0"/>
              <a:t>, следует рассматривать как более чем очевидный факт</a:t>
            </a:r>
          </a:p>
        </p:txBody>
      </p:sp>
      <p:pic>
        <p:nvPicPr>
          <p:cNvPr id="2" name="Рисунок 1"/>
          <p:cNvPicPr>
            <a:picLocks noChangeAspect="1"/>
          </p:cNvPicPr>
          <p:nvPr/>
        </p:nvPicPr>
        <p:blipFill>
          <a:blip r:embed="rId3"/>
          <a:stretch>
            <a:fillRect/>
          </a:stretch>
        </p:blipFill>
        <p:spPr>
          <a:xfrm>
            <a:off x="2680447" y="3001637"/>
            <a:ext cx="6544236" cy="3778770"/>
          </a:xfrm>
          <a:prstGeom prst="rect">
            <a:avLst/>
          </a:prstGeom>
        </p:spPr>
      </p:pic>
    </p:spTree>
    <p:extLst>
      <p:ext uri="{BB962C8B-B14F-4D97-AF65-F5344CB8AC3E}">
        <p14:creationId xmlns:p14="http://schemas.microsoft.com/office/powerpoint/2010/main" val="17244885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pic>
        <p:nvPicPr>
          <p:cNvPr id="5" name="Рисунок 4"/>
          <p:cNvPicPr>
            <a:picLocks noChangeAspect="1"/>
          </p:cNvPicPr>
          <p:nvPr/>
        </p:nvPicPr>
        <p:blipFill>
          <a:blip r:embed="rId3"/>
          <a:stretch>
            <a:fillRect/>
          </a:stretch>
        </p:blipFill>
        <p:spPr>
          <a:xfrm>
            <a:off x="5378824" y="1084729"/>
            <a:ext cx="6646598" cy="3845859"/>
          </a:xfrm>
          <a:prstGeom prst="rect">
            <a:avLst/>
          </a:prstGeom>
        </p:spPr>
      </p:pic>
      <p:sp>
        <p:nvSpPr>
          <p:cNvPr id="6" name="Прямоугольник 5"/>
          <p:cNvSpPr/>
          <p:nvPr/>
        </p:nvSpPr>
        <p:spPr>
          <a:xfrm>
            <a:off x="286871" y="856859"/>
            <a:ext cx="4939553" cy="4832092"/>
          </a:xfrm>
          <a:prstGeom prst="rect">
            <a:avLst/>
          </a:prstGeom>
        </p:spPr>
        <p:txBody>
          <a:bodyPr wrap="square">
            <a:spAutoFit/>
          </a:bodyPr>
          <a:lstStyle/>
          <a:p>
            <a:r>
              <a:rPr lang="ru-RU" sz="2800" dirty="0"/>
              <a:t>Во время Гражданской войны и интервенции в России значительная часть казаков выступили против Советской власти. Казачьи области стали опорой Белого движения.  После окончания Гражданской войны казачьи войска были расформированы, так как они по большей части приняли сторону белого движения.</a:t>
            </a:r>
          </a:p>
        </p:txBody>
      </p:sp>
    </p:spTree>
    <p:extLst>
      <p:ext uri="{BB962C8B-B14F-4D97-AF65-F5344CB8AC3E}">
        <p14:creationId xmlns:p14="http://schemas.microsoft.com/office/powerpoint/2010/main" val="4104493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2" name="Прямоугольник 1"/>
          <p:cNvSpPr/>
          <p:nvPr/>
        </p:nvSpPr>
        <p:spPr>
          <a:xfrm>
            <a:off x="475129" y="856859"/>
            <a:ext cx="11112213" cy="5632311"/>
          </a:xfrm>
          <a:prstGeom prst="rect">
            <a:avLst/>
          </a:prstGeom>
        </p:spPr>
        <p:txBody>
          <a:bodyPr wrap="square">
            <a:spAutoFit/>
          </a:bodyPr>
          <a:lstStyle/>
          <a:p>
            <a:r>
              <a:rPr lang="ru-RU" sz="2000" dirty="0"/>
              <a:t>Постановлением ЦИК СССР </a:t>
            </a:r>
            <a:r>
              <a:rPr lang="ru-RU" sz="2000" b="1" dirty="0">
                <a:effectLst>
                  <a:outerShdw blurRad="38100" dist="38100" dir="2700000" algn="tl">
                    <a:srgbClr val="000000">
                      <a:alpha val="43137"/>
                    </a:srgbClr>
                  </a:outerShdw>
                </a:effectLst>
              </a:rPr>
              <a:t>от 20 апреля 1936 года</a:t>
            </a:r>
            <a:r>
              <a:rPr lang="ru-RU" sz="2000" dirty="0"/>
              <a:t> были сняты ограничения на службу казачества в отрядах РККА. </a:t>
            </a:r>
          </a:p>
          <a:p>
            <a:r>
              <a:rPr lang="ru-RU" sz="2000" dirty="0"/>
              <a:t>В соответствии с приказом Наркома обороны К. Е. Ворошилова </a:t>
            </a:r>
            <a:r>
              <a:rPr lang="ru-RU" sz="2000" b="1" dirty="0">
                <a:effectLst>
                  <a:outerShdw blurRad="38100" dist="38100" dir="2700000" algn="tl">
                    <a:srgbClr val="000000">
                      <a:alpha val="43137"/>
                    </a:srgbClr>
                  </a:outerShdw>
                </a:effectLst>
              </a:rPr>
              <a:t>№ 67 от 23 апреля 1936 го</a:t>
            </a:r>
            <a:r>
              <a:rPr lang="ru-RU" sz="2000" dirty="0"/>
              <a:t>да некоторые кавалерийские дивизии получили статус казачьих и 15 мая 1936 года 10-я территориальная кавалерийская Северокавказская дивизия была переименована в 10-ю </a:t>
            </a:r>
            <a:r>
              <a:rPr lang="ru-RU" sz="2000" dirty="0" err="1"/>
              <a:t>Терско</a:t>
            </a:r>
            <a:r>
              <a:rPr lang="ru-RU" sz="2000" dirty="0"/>
              <a:t>-Ставропольскую территориальную казачью дивизию, 12-я территориальная </a:t>
            </a:r>
            <a:r>
              <a:rPr lang="ru-RU" sz="2000" dirty="0" err="1"/>
              <a:t>кавдивизия</a:t>
            </a:r>
            <a:r>
              <a:rPr lang="ru-RU" sz="2000" dirty="0"/>
              <a:t>, размещенная на Кубани была переименована в 12-ю Кубанскую территориальную казачью дивизию, 4-я кавалерийская Ленинградская Краснознаменная дивизия имени товарища Ворошилова была переименована в 4-ю Донскую казачью Краснознаменную дивизию имени </a:t>
            </a:r>
            <a:r>
              <a:rPr lang="ru-RU" sz="2000" dirty="0" err="1"/>
              <a:t>К.Е.Ворошилова</a:t>
            </a:r>
            <a:r>
              <a:rPr lang="ru-RU" sz="2000" dirty="0"/>
              <a:t>, 6-я кавалерийская </a:t>
            </a:r>
            <a:r>
              <a:rPr lang="ru-RU" sz="2000" dirty="0" err="1"/>
              <a:t>Чонгарская</a:t>
            </a:r>
            <a:r>
              <a:rPr lang="ru-RU" sz="2000" dirty="0"/>
              <a:t> Краснознаменная имени товарища Буденного переименована в 6-ю Кубано-Терскую казачью Краснознаменную дивизию им. </a:t>
            </a:r>
            <a:r>
              <a:rPr lang="ru-RU" sz="2000" dirty="0" err="1"/>
              <a:t>С.М.Буденного</a:t>
            </a:r>
            <a:r>
              <a:rPr lang="ru-RU" sz="2000" dirty="0"/>
              <a:t>, на Дону так же была сформирована 13-я Донская территориальная казачья дивизия. Кубанские казаки проходили службу в составе 72-й кавалерийской дивизии, 9-й пластунской стрелковой дивизии, 17-го казачьего кавалерийского корпуса (позже переименован в 4-й гвардейский Кубанский кавалерийский корпус), оренбургские казаки служили в 11-й (89-й), затем 8-й Гвардейской Ровенской орденов Ленина и Суворова казачьей кавалерийской дивизии и ополченческой казачьей дивизии в г. Челябинске. </a:t>
            </a:r>
          </a:p>
          <a:p>
            <a:r>
              <a:rPr lang="ru-RU" sz="2000" b="1" dirty="0">
                <a:effectLst>
                  <a:outerShdw blurRad="38100" dist="38100" dir="2700000" algn="tl">
                    <a:srgbClr val="000000">
                      <a:alpha val="43137"/>
                    </a:srgbClr>
                  </a:outerShdw>
                </a:effectLst>
              </a:rPr>
              <a:t>Специальным актом было восстановлено ношение ранее запрещенной казачьей формы. </a:t>
            </a:r>
          </a:p>
        </p:txBody>
      </p:sp>
    </p:spTree>
    <p:extLst>
      <p:ext uri="{BB962C8B-B14F-4D97-AF65-F5344CB8AC3E}">
        <p14:creationId xmlns:p14="http://schemas.microsoft.com/office/powerpoint/2010/main" val="31928135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pic>
        <p:nvPicPr>
          <p:cNvPr id="2" name="Рисунок 1"/>
          <p:cNvPicPr>
            <a:picLocks noChangeAspect="1"/>
          </p:cNvPicPr>
          <p:nvPr/>
        </p:nvPicPr>
        <p:blipFill>
          <a:blip r:embed="rId3"/>
          <a:stretch>
            <a:fillRect/>
          </a:stretch>
        </p:blipFill>
        <p:spPr>
          <a:xfrm>
            <a:off x="858986" y="142065"/>
            <a:ext cx="3193062" cy="4131186"/>
          </a:xfrm>
          <a:prstGeom prst="rect">
            <a:avLst/>
          </a:prstGeom>
        </p:spPr>
      </p:pic>
      <p:pic>
        <p:nvPicPr>
          <p:cNvPr id="4" name="Рисунок 3"/>
          <p:cNvPicPr>
            <a:picLocks noChangeAspect="1"/>
          </p:cNvPicPr>
          <p:nvPr/>
        </p:nvPicPr>
        <p:blipFill>
          <a:blip r:embed="rId4"/>
          <a:stretch>
            <a:fillRect/>
          </a:stretch>
        </p:blipFill>
        <p:spPr>
          <a:xfrm>
            <a:off x="6481482" y="2590799"/>
            <a:ext cx="5235389" cy="3845859"/>
          </a:xfrm>
          <a:prstGeom prst="rect">
            <a:avLst/>
          </a:prstGeom>
        </p:spPr>
      </p:pic>
      <p:sp>
        <p:nvSpPr>
          <p:cNvPr id="7" name="Прямоугольник 6"/>
          <p:cNvSpPr/>
          <p:nvPr/>
        </p:nvSpPr>
        <p:spPr>
          <a:xfrm>
            <a:off x="4592996" y="659377"/>
            <a:ext cx="6096000" cy="1200329"/>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3600" b="1" i="0" u="none" strike="noStrike" kern="0" cap="none" spc="0" normalizeH="0" baseline="0" noProof="0" dirty="0">
                <a:ln>
                  <a:noFill/>
                </a:ln>
                <a:solidFill>
                  <a:srgbClr val="202122"/>
                </a:solidFill>
                <a:effectLst/>
                <a:highlight>
                  <a:srgbClr val="C0C0C0"/>
                </a:highlight>
                <a:uLnTx/>
                <a:uFillTx/>
                <a:latin typeface="Arial" panose="020B0604020202020204" pitchFamily="34" charset="0"/>
              </a:rPr>
              <a:t>КЛИМЕНТ ЕФРЕМОВИЧ ВОРОШИЛОВ</a:t>
            </a:r>
            <a:endParaRPr kumimoji="0" lang="ru-RU" sz="1800" b="0" i="0" u="none" strike="noStrike" kern="0" cap="none" spc="0" normalizeH="0" baseline="0" noProof="0" dirty="0">
              <a:ln>
                <a:noFill/>
              </a:ln>
              <a:solidFill>
                <a:prstClr val="black"/>
              </a:solidFill>
              <a:effectLst/>
              <a:highlight>
                <a:srgbClr val="C0C0C0"/>
              </a:highlight>
              <a:uLnTx/>
              <a:uFillTx/>
            </a:endParaRPr>
          </a:p>
        </p:txBody>
      </p:sp>
      <p:sp>
        <p:nvSpPr>
          <p:cNvPr id="8" name="Прямоугольник 7"/>
          <p:cNvSpPr/>
          <p:nvPr/>
        </p:nvSpPr>
        <p:spPr>
          <a:xfrm>
            <a:off x="295836" y="4842302"/>
            <a:ext cx="6096000" cy="830997"/>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2400" b="0" i="0" u="none" strike="noStrike" kern="0" cap="none" spc="0" normalizeH="0" baseline="0" noProof="0" dirty="0">
                <a:ln>
                  <a:noFill/>
                </a:ln>
                <a:solidFill>
                  <a:srgbClr val="222222"/>
                </a:solidFill>
                <a:effectLst/>
                <a:highlight>
                  <a:srgbClr val="C0C0C0"/>
                </a:highlight>
                <a:uLnTx/>
                <a:uFillTx/>
                <a:latin typeface="Arial Black" panose="020B0A04020102020204" pitchFamily="34" charset="0"/>
              </a:rPr>
              <a:t>КАЗАКИ НА ПАРАДЕ 1 МАЯ 1937 ГОДА</a:t>
            </a:r>
            <a:endParaRPr kumimoji="0" lang="ru-RU"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4632646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2" name="Прямоугольник 1"/>
          <p:cNvSpPr/>
          <p:nvPr/>
        </p:nvSpPr>
        <p:spPr>
          <a:xfrm>
            <a:off x="484094" y="301295"/>
            <a:ext cx="5262283" cy="5940088"/>
          </a:xfrm>
          <a:prstGeom prst="rect">
            <a:avLst/>
          </a:prstGeom>
        </p:spPr>
        <p:txBody>
          <a:bodyPr wrap="square">
            <a:spAutoFit/>
          </a:bodyPr>
          <a:lstStyle/>
          <a:p>
            <a:r>
              <a:rPr lang="ru-RU" sz="2000" dirty="0"/>
              <a:t>В силу целого ряда объективных и субъективных неблагоприятных факторов на начальном этапе Великой Отечественной войны Красная Армия потерпела серьёзные поражения и оказалась в очень тяжёлом положении. В связи с большими потерями в механизированных корпусах и снижением мобильных возможностей армии </a:t>
            </a:r>
            <a:r>
              <a:rPr lang="ru-RU" sz="2000" b="1" dirty="0">
                <a:effectLst>
                  <a:outerShdw blurRad="38100" dist="38100" dir="2700000" algn="tl">
                    <a:srgbClr val="000000">
                      <a:alpha val="43137"/>
                    </a:srgbClr>
                  </a:outerShdw>
                </a:effectLst>
              </a:rPr>
              <a:t>4 июля 1941 г. Государственный Комитет Обороны СССР был вынужден принять постановление «О формировании дополнительных кавалерийских дивизий»</a:t>
            </a:r>
          </a:p>
          <a:p>
            <a:r>
              <a:rPr lang="ru-RU" sz="2000" dirty="0"/>
              <a:t>Нападение фашисткой Германии на СССР повлияло на подъём у казаков, да в принципе и у всего народа, патриотизма. В следствии этого,   по станицам и хуторам прокатилась волна митингов. Все, кто участвовал в этих мероприятиях, клялись громить врага до последнего вздоха.  </a:t>
            </a:r>
          </a:p>
        </p:txBody>
      </p:sp>
      <p:pic>
        <p:nvPicPr>
          <p:cNvPr id="4" name="Рисунок 3"/>
          <p:cNvPicPr>
            <a:picLocks noChangeAspect="1"/>
          </p:cNvPicPr>
          <p:nvPr/>
        </p:nvPicPr>
        <p:blipFill>
          <a:blip r:embed="rId3"/>
          <a:stretch>
            <a:fillRect/>
          </a:stretch>
        </p:blipFill>
        <p:spPr>
          <a:xfrm>
            <a:off x="5746377" y="1152942"/>
            <a:ext cx="6347011" cy="4690471"/>
          </a:xfrm>
          <a:prstGeom prst="rect">
            <a:avLst/>
          </a:prstGeom>
        </p:spPr>
      </p:pic>
    </p:spTree>
    <p:extLst>
      <p:ext uri="{BB962C8B-B14F-4D97-AF65-F5344CB8AC3E}">
        <p14:creationId xmlns:p14="http://schemas.microsoft.com/office/powerpoint/2010/main" val="29376750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pic>
        <p:nvPicPr>
          <p:cNvPr id="2" name="Рисунок 1"/>
          <p:cNvPicPr>
            <a:picLocks noChangeAspect="1"/>
          </p:cNvPicPr>
          <p:nvPr/>
        </p:nvPicPr>
        <p:blipFill>
          <a:blip r:embed="rId3"/>
          <a:stretch>
            <a:fillRect/>
          </a:stretch>
        </p:blipFill>
        <p:spPr>
          <a:xfrm>
            <a:off x="535276" y="765718"/>
            <a:ext cx="6334293" cy="5236918"/>
          </a:xfrm>
          <a:prstGeom prst="rect">
            <a:avLst/>
          </a:prstGeom>
        </p:spPr>
      </p:pic>
      <p:sp>
        <p:nvSpPr>
          <p:cNvPr id="4" name="Прямоугольник 3"/>
          <p:cNvSpPr/>
          <p:nvPr/>
        </p:nvSpPr>
        <p:spPr>
          <a:xfrm>
            <a:off x="7207624" y="1368240"/>
            <a:ext cx="4898480" cy="4031873"/>
          </a:xfrm>
          <a:prstGeom prst="rect">
            <a:avLst/>
          </a:prstGeom>
        </p:spPr>
        <p:txBody>
          <a:bodyPr wrap="square">
            <a:spAutoFit/>
          </a:bodyPr>
          <a:lstStyle/>
          <a:p>
            <a:r>
              <a:rPr lang="ru-RU" sz="3200" dirty="0"/>
              <a:t>ЦИРКУЛЯР КРАСНОДАРСКОГО КРАЙКОМА ВКП(Б) И КРАЙИСПОЛКОМА О ПОРЯДКЕ ОРГАНИЗАЦИИ КАВАЛЕРИЙСКИХ КАЗАЧЬИХ СОТЕН, 29 ИЮЛЯ 1941 ГОДА</a:t>
            </a:r>
          </a:p>
        </p:txBody>
      </p:sp>
    </p:spTree>
    <p:extLst>
      <p:ext uri="{BB962C8B-B14F-4D97-AF65-F5344CB8AC3E}">
        <p14:creationId xmlns:p14="http://schemas.microsoft.com/office/powerpoint/2010/main" val="23051419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2" name="Прямоугольник 1"/>
          <p:cNvSpPr/>
          <p:nvPr/>
        </p:nvSpPr>
        <p:spPr>
          <a:xfrm>
            <a:off x="519953" y="499462"/>
            <a:ext cx="6096000" cy="6370975"/>
          </a:xfrm>
          <a:prstGeom prst="rect">
            <a:avLst/>
          </a:prstGeom>
        </p:spPr>
        <p:txBody>
          <a:bodyPr>
            <a:spAutoFit/>
          </a:bodyPr>
          <a:lstStyle/>
          <a:p>
            <a:r>
              <a:rPr lang="ru-RU" sz="2400" b="1" dirty="0">
                <a:effectLst>
                  <a:outerShdw blurRad="38100" dist="38100" dir="2700000" algn="tl">
                    <a:srgbClr val="000000">
                      <a:alpha val="43137"/>
                    </a:srgbClr>
                  </a:outerShdw>
                </a:effectLst>
              </a:rPr>
              <a:t>4 июля 1941 года </a:t>
            </a:r>
            <a:r>
              <a:rPr lang="ru-RU" sz="2400" dirty="0"/>
              <a:t>Ставка Главного командования приняла решение о формировании кавалерийских дивизий легкого типа в составе трех полков. </a:t>
            </a:r>
            <a:r>
              <a:rPr lang="ru-RU" sz="2400" b="1" dirty="0">
                <a:effectLst>
                  <a:outerShdw blurRad="38100" dist="38100" dir="2700000" algn="tl">
                    <a:srgbClr val="000000">
                      <a:alpha val="43137"/>
                    </a:srgbClr>
                  </a:outerShdw>
                </a:effectLst>
              </a:rPr>
              <a:t>В Северо-Кавказском военном округе были срочно созданы 15 кавалерийских дивизий.</a:t>
            </a:r>
            <a:r>
              <a:rPr lang="ru-RU" sz="2400" dirty="0"/>
              <a:t> К зиме 1941 года в кавалерию было направлено </a:t>
            </a:r>
            <a:r>
              <a:rPr lang="ru-RU" sz="2400" b="1" dirty="0">
                <a:effectLst>
                  <a:outerShdw blurRad="38100" dist="38100" dir="2700000" algn="tl">
                    <a:srgbClr val="000000">
                      <a:alpha val="43137"/>
                    </a:srgbClr>
                  </a:outerShdw>
                </a:effectLst>
              </a:rPr>
              <a:t>около 500 тысяч человек</a:t>
            </a:r>
            <a:r>
              <a:rPr lang="ru-RU" sz="2400" dirty="0"/>
              <a:t>, в основном, казаков, средняя численность новых кавалерийских дивизий составляла 3 000 человек. </a:t>
            </a:r>
            <a:r>
              <a:rPr lang="ru-RU" sz="2400" b="1" dirty="0">
                <a:effectLst>
                  <a:outerShdw blurRad="38100" dist="38100" dir="2700000" algn="tl">
                    <a:srgbClr val="000000">
                      <a:alpha val="43137"/>
                    </a:srgbClr>
                  </a:outerShdw>
                </a:effectLst>
              </a:rPr>
              <a:t>Кавалерийский полк состоял из 4-х сабельных и 1-го пулеметного эскадрона, полковой батареи в составе 4 орудий 76 мм калибра и 2 орудий 45 мм калибра. </a:t>
            </a:r>
            <a:r>
              <a:rPr lang="ru-RU" sz="2400" dirty="0"/>
              <a:t>Эскадроны имели на вооружении шашки, винтовки, ручные и станковые пулеметы</a:t>
            </a:r>
          </a:p>
        </p:txBody>
      </p:sp>
      <p:pic>
        <p:nvPicPr>
          <p:cNvPr id="4" name="Рисунок 3"/>
          <p:cNvPicPr>
            <a:picLocks noChangeAspect="1"/>
          </p:cNvPicPr>
          <p:nvPr/>
        </p:nvPicPr>
        <p:blipFill>
          <a:blip r:embed="rId3"/>
          <a:stretch>
            <a:fillRect/>
          </a:stretch>
        </p:blipFill>
        <p:spPr>
          <a:xfrm>
            <a:off x="6768353" y="1057835"/>
            <a:ext cx="5032951" cy="5172635"/>
          </a:xfrm>
          <a:prstGeom prst="rect">
            <a:avLst/>
          </a:prstGeom>
        </p:spPr>
      </p:pic>
    </p:spTree>
    <p:extLst>
      <p:ext uri="{BB962C8B-B14F-4D97-AF65-F5344CB8AC3E}">
        <p14:creationId xmlns:p14="http://schemas.microsoft.com/office/powerpoint/2010/main" val="7609121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2" name="Прямоугольник 1"/>
          <p:cNvSpPr/>
          <p:nvPr/>
        </p:nvSpPr>
        <p:spPr>
          <a:xfrm>
            <a:off x="5943600" y="968188"/>
            <a:ext cx="6093168" cy="5324535"/>
          </a:xfrm>
          <a:prstGeom prst="rect">
            <a:avLst/>
          </a:prstGeom>
        </p:spPr>
        <p:txBody>
          <a:bodyPr wrap="square">
            <a:spAutoFit/>
          </a:bodyPr>
          <a:lstStyle/>
          <a:p>
            <a:r>
              <a:rPr lang="ru-RU" sz="2000" b="1" dirty="0">
                <a:effectLst>
                  <a:outerShdw blurRad="38100" dist="38100" dir="2700000" algn="tl">
                    <a:srgbClr val="000000">
                      <a:alpha val="43137"/>
                    </a:srgbClr>
                  </a:outerShdw>
                </a:effectLst>
              </a:rPr>
              <a:t>Больше половины кавалерийских частей Красной Армии, сформированных летом 1941 г. комплектовалось в традиционных регионах проживания казачества. </a:t>
            </a:r>
            <a:r>
              <a:rPr lang="ru-RU" sz="2000" dirty="0"/>
              <a:t>В июле – августе 1941 г. призывались в основном подлежавшие призыву военнообязанные жители Дона. Никаких различий между казаками и </a:t>
            </a:r>
            <a:r>
              <a:rPr lang="ru-RU" sz="2000" dirty="0" err="1"/>
              <a:t>неказаками</a:t>
            </a:r>
            <a:r>
              <a:rPr lang="ru-RU" sz="2000" dirty="0"/>
              <a:t> не делалось. В то же время в эти части добровольно шли и лица старших призывных возрастов, и имевшие официальную «бронь» добровольцы. Принимая во внимание тот факт, что многие из формировавшихся здесь частей и соединений являлись кавалерийскими, а представители казачьего населения имели хорошие военно-кавалерийские традиции, умения и навыки, то вполне естественно, что </a:t>
            </a:r>
            <a:r>
              <a:rPr lang="ru-RU" sz="2000" b="1" dirty="0">
                <a:effectLst>
                  <a:outerShdw blurRad="38100" dist="38100" dir="2700000" algn="tl">
                    <a:srgbClr val="000000">
                      <a:alpha val="43137"/>
                    </a:srgbClr>
                  </a:outerShdw>
                </a:effectLst>
              </a:rPr>
              <a:t>большинство личного состава данных воинских формирований составляли потомственные казаки.</a:t>
            </a:r>
            <a:r>
              <a:rPr lang="ru-RU" sz="2000" dirty="0"/>
              <a:t> </a:t>
            </a:r>
          </a:p>
        </p:txBody>
      </p:sp>
      <p:pic>
        <p:nvPicPr>
          <p:cNvPr id="4" name="Рисунок 3"/>
          <p:cNvPicPr>
            <a:picLocks noChangeAspect="1"/>
          </p:cNvPicPr>
          <p:nvPr/>
        </p:nvPicPr>
        <p:blipFill>
          <a:blip r:embed="rId3"/>
          <a:stretch>
            <a:fillRect/>
          </a:stretch>
        </p:blipFill>
        <p:spPr>
          <a:xfrm>
            <a:off x="457200" y="403412"/>
            <a:ext cx="5393922" cy="3729318"/>
          </a:xfrm>
          <a:prstGeom prst="rect">
            <a:avLst/>
          </a:prstGeom>
        </p:spPr>
      </p:pic>
    </p:spTree>
    <p:extLst>
      <p:ext uri="{BB962C8B-B14F-4D97-AF65-F5344CB8AC3E}">
        <p14:creationId xmlns:p14="http://schemas.microsoft.com/office/powerpoint/2010/main" val="3620794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143129" y="185366"/>
            <a:ext cx="714794" cy="714794"/>
          </a:xfrm>
          <a:prstGeom prst="rect">
            <a:avLst/>
          </a:prstGeom>
        </p:spPr>
      </p:pic>
      <p:sp>
        <p:nvSpPr>
          <p:cNvPr id="7" name="Прямоугольник 6"/>
          <p:cNvSpPr/>
          <p:nvPr/>
        </p:nvSpPr>
        <p:spPr>
          <a:xfrm>
            <a:off x="457200" y="216911"/>
            <a:ext cx="5936758" cy="2677656"/>
          </a:xfrm>
          <a:prstGeom prst="rect">
            <a:avLst/>
          </a:prstGeom>
        </p:spPr>
        <p:txBody>
          <a:bodyPr wrap="square">
            <a:spAutoFit/>
          </a:bodyPr>
          <a:lstStyle/>
          <a:p>
            <a:r>
              <a:rPr lang="ru-RU" sz="2400" b="1" dirty="0"/>
              <a:t>«Столетие Военного министерства» </a:t>
            </a:r>
            <a:r>
              <a:rPr lang="ru-RU" sz="2400" dirty="0"/>
              <a:t>-</a:t>
            </a:r>
            <a:endParaRPr lang="ru-RU" dirty="0"/>
          </a:p>
          <a:p>
            <a:r>
              <a:rPr lang="ru-RU" sz="2400" dirty="0"/>
              <a:t>воинская служба являлась </a:t>
            </a:r>
            <a:r>
              <a:rPr lang="ru-RU" sz="2400" b="1" dirty="0">
                <a:solidFill>
                  <a:schemeClr val="accent1">
                    <a:lumMod val="75000"/>
                  </a:schemeClr>
                </a:solidFill>
                <a:effectLst>
                  <a:outerShdw blurRad="38100" dist="38100" dir="2700000" algn="tl">
                    <a:srgbClr val="000000">
                      <a:alpha val="43137"/>
                    </a:srgbClr>
                  </a:outerShdw>
                </a:effectLst>
              </a:rPr>
              <a:t>«самой крупной, без сомнения, особенностью казачества», причем особенностью основной, «все прочие суть только логически необходимые последствия ее»</a:t>
            </a:r>
          </a:p>
          <a:p>
            <a:r>
              <a:rPr lang="ru-RU" sz="2400" b="1" dirty="0">
                <a:effectLst>
                  <a:outerShdw blurRad="38100" dist="38100" dir="2700000" algn="tl">
                    <a:srgbClr val="000000">
                      <a:alpha val="43137"/>
                    </a:srgbClr>
                  </a:outerShdw>
                </a:effectLst>
              </a:rPr>
              <a:t> </a:t>
            </a:r>
          </a:p>
        </p:txBody>
      </p:sp>
      <p:sp>
        <p:nvSpPr>
          <p:cNvPr id="8" name="Прямоугольник 7"/>
          <p:cNvSpPr/>
          <p:nvPr/>
        </p:nvSpPr>
        <p:spPr>
          <a:xfrm>
            <a:off x="6499413" y="216911"/>
            <a:ext cx="4894729" cy="6370975"/>
          </a:xfrm>
          <a:prstGeom prst="rect">
            <a:avLst/>
          </a:prstGeom>
        </p:spPr>
        <p:txBody>
          <a:bodyPr wrap="square">
            <a:spAutoFit/>
          </a:bodyPr>
          <a:lstStyle/>
          <a:p>
            <a:r>
              <a:rPr lang="ru-RU" sz="2400" dirty="0"/>
              <a:t>Подавляющее большинство дореволюционных авторов, освещающих историю казачества и его службу Российскому государству, являлись </a:t>
            </a:r>
            <a:r>
              <a:rPr lang="ru-RU" sz="2400" b="1" dirty="0">
                <a:effectLst>
                  <a:outerShdw blurRad="38100" dist="38100" dir="2700000" algn="tl">
                    <a:srgbClr val="000000">
                      <a:alpha val="43137"/>
                    </a:srgbClr>
                  </a:outerShdw>
                </a:effectLst>
              </a:rPr>
              <a:t>военными специалистами</a:t>
            </a:r>
            <a:r>
              <a:rPr lang="ru-RU" sz="2400" dirty="0"/>
              <a:t> – действующими или находящимися в отставке офицерами, чиновниками Военного министерства, войсковых администраций и пр. Как правило, они были </a:t>
            </a:r>
            <a:r>
              <a:rPr lang="ru-RU" sz="2400" b="1" dirty="0">
                <a:effectLst>
                  <a:outerShdw blurRad="38100" dist="38100" dir="2700000" algn="tl">
                    <a:srgbClr val="000000">
                      <a:alpha val="43137"/>
                    </a:srgbClr>
                  </a:outerShdw>
                </a:effectLst>
              </a:rPr>
              <a:t>казачьего происхождения</a:t>
            </a:r>
            <a:r>
              <a:rPr lang="ru-RU" sz="2400" dirty="0"/>
              <a:t>, следовали позитивистской традиции </a:t>
            </a:r>
            <a:r>
              <a:rPr lang="ru-RU" sz="2400" dirty="0" err="1"/>
              <a:t>историописания</a:t>
            </a:r>
            <a:r>
              <a:rPr lang="ru-RU" sz="2400" dirty="0"/>
              <a:t>, предпочитая историко-статистические исследования с привлечением богатого архивного материала </a:t>
            </a:r>
          </a:p>
        </p:txBody>
      </p:sp>
      <p:pic>
        <p:nvPicPr>
          <p:cNvPr id="9" name="Рисунок 8"/>
          <p:cNvPicPr>
            <a:picLocks noChangeAspect="1"/>
          </p:cNvPicPr>
          <p:nvPr/>
        </p:nvPicPr>
        <p:blipFill>
          <a:blip r:embed="rId3"/>
          <a:stretch>
            <a:fillRect/>
          </a:stretch>
        </p:blipFill>
        <p:spPr>
          <a:xfrm>
            <a:off x="591672" y="2894567"/>
            <a:ext cx="5647764" cy="3542092"/>
          </a:xfrm>
          <a:prstGeom prst="rect">
            <a:avLst/>
          </a:prstGeom>
        </p:spPr>
      </p:pic>
    </p:spTree>
    <p:extLst>
      <p:ext uri="{BB962C8B-B14F-4D97-AF65-F5344CB8AC3E}">
        <p14:creationId xmlns:p14="http://schemas.microsoft.com/office/powerpoint/2010/main" val="18138898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2" name="Прямоугольник 1"/>
          <p:cNvSpPr/>
          <p:nvPr/>
        </p:nvSpPr>
        <p:spPr>
          <a:xfrm>
            <a:off x="340659" y="856859"/>
            <a:ext cx="5378824" cy="5262979"/>
          </a:xfrm>
          <a:prstGeom prst="rect">
            <a:avLst/>
          </a:prstGeom>
        </p:spPr>
        <p:txBody>
          <a:bodyPr wrap="square">
            <a:spAutoFit/>
          </a:bodyPr>
          <a:lstStyle/>
          <a:p>
            <a:r>
              <a:rPr lang="ru-RU" sz="2400" dirty="0"/>
              <a:t>В боях под </a:t>
            </a:r>
            <a:r>
              <a:rPr lang="ru-RU" sz="2400" dirty="0" err="1"/>
              <a:t>Кущёвской</a:t>
            </a:r>
            <a:r>
              <a:rPr lang="ru-RU" sz="2400" dirty="0"/>
              <a:t> особенно отличилась донская казачья сотня из станицы </a:t>
            </a:r>
            <a:r>
              <a:rPr lang="ru-RU" sz="2400" dirty="0" err="1"/>
              <a:t>Берёзовской</a:t>
            </a:r>
            <a:r>
              <a:rPr lang="ru-RU" sz="2400" dirty="0"/>
              <a:t> под командованием старшего лейтенанта </a:t>
            </a:r>
            <a:r>
              <a:rPr lang="ru-RU" sz="2400" b="1" dirty="0">
                <a:effectLst>
                  <a:outerShdw blurRad="38100" dist="38100" dir="2700000" algn="tl">
                    <a:srgbClr val="000000">
                      <a:alpha val="43137"/>
                    </a:srgbClr>
                  </a:outerShdw>
                </a:effectLst>
              </a:rPr>
              <a:t>К.И. </a:t>
            </a:r>
            <a:r>
              <a:rPr lang="ru-RU" sz="2400" b="1" dirty="0" err="1">
                <a:effectLst>
                  <a:outerShdw blurRad="38100" dist="38100" dir="2700000" algn="tl">
                    <a:srgbClr val="000000">
                      <a:alpha val="43137"/>
                    </a:srgbClr>
                  </a:outerShdw>
                </a:effectLst>
              </a:rPr>
              <a:t>Недорубова</a:t>
            </a:r>
            <a:r>
              <a:rPr lang="ru-RU" sz="2400" b="1" dirty="0">
                <a:effectLst>
                  <a:outerShdw blurRad="38100" dist="38100" dir="2700000" algn="tl">
                    <a:srgbClr val="000000">
                      <a:alpha val="43137"/>
                    </a:srgbClr>
                  </a:outerShdw>
                </a:effectLst>
              </a:rPr>
              <a:t>. 2 августа 1942 года в рукопашной схватке сотня уничтожила свыше 200 солдат противника, из которых 70 было уничтожено лично </a:t>
            </a:r>
            <a:r>
              <a:rPr lang="ru-RU" sz="2400" b="1" dirty="0" err="1">
                <a:effectLst>
                  <a:outerShdw blurRad="38100" dist="38100" dir="2700000" algn="tl">
                    <a:srgbClr val="000000">
                      <a:alpha val="43137"/>
                    </a:srgbClr>
                  </a:outerShdw>
                </a:effectLst>
              </a:rPr>
              <a:t>Недорубовым</a:t>
            </a:r>
            <a:r>
              <a:rPr lang="ru-RU" sz="2400" b="1" dirty="0">
                <a:effectLst>
                  <a:outerShdw blurRad="38100" dist="38100" dir="2700000" algn="tl">
                    <a:srgbClr val="000000">
                      <a:alpha val="43137"/>
                    </a:srgbClr>
                  </a:outerShdw>
                </a:effectLst>
              </a:rPr>
              <a:t>, </a:t>
            </a:r>
            <a:r>
              <a:rPr lang="ru-RU" sz="2400" dirty="0"/>
              <a:t>получившим звание Героя Советского Союза. В Первую мировую войну казак </a:t>
            </a:r>
            <a:r>
              <a:rPr lang="ru-RU" sz="2400" dirty="0" err="1"/>
              <a:t>Недорубов</a:t>
            </a:r>
            <a:r>
              <a:rPr lang="ru-RU" sz="2400" dirty="0"/>
              <a:t> воевал на Юго-Западном и Румынском фронтах. За время войны стал полным Георгиевским кавалером.</a:t>
            </a:r>
          </a:p>
        </p:txBody>
      </p:sp>
      <p:pic>
        <p:nvPicPr>
          <p:cNvPr id="4" name="Рисунок 3"/>
          <p:cNvPicPr>
            <a:picLocks noChangeAspect="1"/>
          </p:cNvPicPr>
          <p:nvPr/>
        </p:nvPicPr>
        <p:blipFill>
          <a:blip r:embed="rId3"/>
          <a:stretch>
            <a:fillRect/>
          </a:stretch>
        </p:blipFill>
        <p:spPr>
          <a:xfrm>
            <a:off x="5750127" y="2139826"/>
            <a:ext cx="6194612" cy="3630706"/>
          </a:xfrm>
          <a:prstGeom prst="rect">
            <a:avLst/>
          </a:prstGeom>
        </p:spPr>
      </p:pic>
      <p:sp>
        <p:nvSpPr>
          <p:cNvPr id="5" name="Прямоугольник 4"/>
          <p:cNvSpPr/>
          <p:nvPr/>
        </p:nvSpPr>
        <p:spPr>
          <a:xfrm>
            <a:off x="6591056" y="1532075"/>
            <a:ext cx="4729372" cy="369332"/>
          </a:xfrm>
          <a:prstGeom prst="rect">
            <a:avLst/>
          </a:prstGeom>
        </p:spPr>
        <p:txBody>
          <a:bodyPr wrap="none">
            <a:spAutoFit/>
          </a:bodyPr>
          <a:lstStyle/>
          <a:p>
            <a:r>
              <a:rPr lang="ru-RU" dirty="0"/>
              <a:t>САБЕЛЬНАЯ АТАКА КАЗАКОВ ПОД КУЩЁВСКОЙ</a:t>
            </a:r>
          </a:p>
        </p:txBody>
      </p:sp>
    </p:spTree>
    <p:extLst>
      <p:ext uri="{BB962C8B-B14F-4D97-AF65-F5344CB8AC3E}">
        <p14:creationId xmlns:p14="http://schemas.microsoft.com/office/powerpoint/2010/main" val="25212461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3 of 3">
            <a:extLst>
              <a:ext uri="{FF2B5EF4-FFF2-40B4-BE49-F238E27FC236}">
                <a16:creationId xmlns:a16="http://schemas.microsoft.com/office/drawing/2014/main" id="{374A9F6B-72A6-4BCE-B89F-B28664682C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9690" y="0"/>
            <a:ext cx="14733216"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A3F245CC-F9AF-4D7C-BFE9-944072ED7660}"/>
              </a:ext>
            </a:extLst>
          </p:cNvPr>
          <p:cNvSpPr/>
          <p:nvPr/>
        </p:nvSpPr>
        <p:spPr>
          <a:xfrm>
            <a:off x="4837290" y="3244334"/>
            <a:ext cx="184731" cy="369332"/>
          </a:xfrm>
          <a:prstGeom prst="rect">
            <a:avLst/>
          </a:prstGeom>
        </p:spPr>
        <p:txBody>
          <a:bodyPr wrap="none">
            <a:spAutoFit/>
          </a:bodyPr>
          <a:lstStyle/>
          <a:p>
            <a:endParaRPr lang="ru-RU" dirty="0">
              <a:solidFill>
                <a:srgbClr val="222222"/>
              </a:solidFill>
              <a:latin typeface="Arial Black" panose="020B0A04020102020204" pitchFamily="34" charset="0"/>
            </a:endParaRPr>
          </a:p>
        </p:txBody>
      </p:sp>
      <p:pic>
        <p:nvPicPr>
          <p:cNvPr id="2" name="Рисунок 1"/>
          <p:cNvPicPr>
            <a:picLocks noChangeAspect="1"/>
          </p:cNvPicPr>
          <p:nvPr/>
        </p:nvPicPr>
        <p:blipFill>
          <a:blip r:embed="rId3"/>
          <a:stretch>
            <a:fillRect/>
          </a:stretch>
        </p:blipFill>
        <p:spPr>
          <a:xfrm>
            <a:off x="12620444" y="196796"/>
            <a:ext cx="713294" cy="719390"/>
          </a:xfrm>
          <a:prstGeom prst="rect">
            <a:avLst/>
          </a:prstGeom>
        </p:spPr>
      </p:pic>
    </p:spTree>
    <p:extLst>
      <p:ext uri="{BB962C8B-B14F-4D97-AF65-F5344CB8AC3E}">
        <p14:creationId xmlns:p14="http://schemas.microsoft.com/office/powerpoint/2010/main" val="8339620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sp>
        <p:nvSpPr>
          <p:cNvPr id="2" name="Прямоугольник 1"/>
          <p:cNvSpPr/>
          <p:nvPr/>
        </p:nvSpPr>
        <p:spPr>
          <a:xfrm>
            <a:off x="134470" y="582322"/>
            <a:ext cx="6096000" cy="6001643"/>
          </a:xfrm>
          <a:prstGeom prst="rect">
            <a:avLst/>
          </a:prstGeom>
        </p:spPr>
        <p:txBody>
          <a:bodyPr>
            <a:spAutoFit/>
          </a:bodyPr>
          <a:lstStyle/>
          <a:p>
            <a:r>
              <a:rPr lang="ru-RU" sz="2400" dirty="0"/>
              <a:t>За годы Великой Отечественной войны </a:t>
            </a:r>
            <a:r>
              <a:rPr lang="ru-RU" sz="2400" b="1" dirty="0">
                <a:effectLst>
                  <a:outerShdw blurRad="38100" dist="38100" dir="2700000" algn="tl">
                    <a:srgbClr val="000000">
                      <a:alpha val="43137"/>
                    </a:srgbClr>
                  </a:outerShdw>
                </a:effectLst>
              </a:rPr>
              <a:t>7 кавалерийских корпусов и 17 кавалерийских дивизий получили гвардейские звания. </a:t>
            </a:r>
            <a:r>
              <a:rPr lang="ru-RU" sz="2400" dirty="0"/>
              <a:t>Возрожденная казачья гвардия с боями прошла от Северного Кавказа через Донбасс, Украину, Белоруссию, Румынию, Венгрию, Чехословакию, Австрию, Германию. Триумфом казачьей гвардии стал парад Победы в Москве 24 июня 1945 года. За мужество и героизм, проявленный в борьбе с немецко-фашистскими захватчиками, </a:t>
            </a:r>
            <a:r>
              <a:rPr lang="ru-RU" sz="2400" b="1" dirty="0">
                <a:effectLst>
                  <a:outerShdw blurRad="38100" dist="38100" dir="2700000" algn="tl">
                    <a:srgbClr val="000000">
                      <a:alpha val="43137"/>
                    </a:srgbClr>
                  </a:outerShdw>
                </a:effectLst>
              </a:rPr>
              <a:t>около 100 тысяч казаков кавалеристов были награждены орденами и медалями</a:t>
            </a:r>
            <a:r>
              <a:rPr lang="ru-RU" sz="2400" dirty="0"/>
              <a:t>. Звание </a:t>
            </a:r>
            <a:r>
              <a:rPr lang="ru-RU" sz="2400" b="1" dirty="0">
                <a:effectLst>
                  <a:outerShdw blurRad="38100" dist="38100" dir="2700000" algn="tl">
                    <a:srgbClr val="000000">
                      <a:alpha val="43137"/>
                    </a:srgbClr>
                  </a:outerShdw>
                </a:effectLst>
              </a:rPr>
              <a:t>Героя Советского Союза </a:t>
            </a:r>
            <a:r>
              <a:rPr lang="ru-RU" sz="2400" dirty="0"/>
              <a:t>были удостоены </a:t>
            </a:r>
            <a:r>
              <a:rPr lang="ru-RU" sz="2400" b="1" dirty="0">
                <a:effectLst>
                  <a:outerShdw blurRad="38100" dist="38100" dir="2700000" algn="tl">
                    <a:srgbClr val="000000">
                      <a:alpha val="43137"/>
                    </a:srgbClr>
                  </a:outerShdw>
                </a:effectLst>
              </a:rPr>
              <a:t>262 казака</a:t>
            </a:r>
            <a:r>
              <a:rPr lang="ru-RU" sz="2400" dirty="0"/>
              <a:t>.</a:t>
            </a:r>
          </a:p>
        </p:txBody>
      </p:sp>
      <p:pic>
        <p:nvPicPr>
          <p:cNvPr id="4" name="Рисунок 3"/>
          <p:cNvPicPr>
            <a:picLocks noChangeAspect="1"/>
          </p:cNvPicPr>
          <p:nvPr/>
        </p:nvPicPr>
        <p:blipFill>
          <a:blip r:embed="rId3"/>
          <a:stretch>
            <a:fillRect/>
          </a:stretch>
        </p:blipFill>
        <p:spPr>
          <a:xfrm>
            <a:off x="6295151" y="1317428"/>
            <a:ext cx="5649588" cy="4491614"/>
          </a:xfrm>
          <a:prstGeom prst="rect">
            <a:avLst/>
          </a:prstGeom>
        </p:spPr>
      </p:pic>
    </p:spTree>
    <p:extLst>
      <p:ext uri="{BB962C8B-B14F-4D97-AF65-F5344CB8AC3E}">
        <p14:creationId xmlns:p14="http://schemas.microsoft.com/office/powerpoint/2010/main" val="34515266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5127811" y="708788"/>
            <a:ext cx="6096000" cy="6001643"/>
          </a:xfrm>
          <a:prstGeom prst="rect">
            <a:avLst/>
          </a:prstGeom>
        </p:spPr>
        <p:txBody>
          <a:bodyPr>
            <a:spAutoFit/>
          </a:bodyPr>
          <a:lstStyle/>
          <a:p>
            <a:pPr algn="just"/>
            <a:r>
              <a:rPr lang="ru-RU" sz="2400" dirty="0">
                <a:solidFill>
                  <a:prstClr val="black"/>
                </a:solidFill>
              </a:rPr>
              <a:t>На конец 2023 года российским казачеством сформировано </a:t>
            </a:r>
            <a:r>
              <a:rPr lang="ru-RU" sz="2400" b="1" dirty="0">
                <a:solidFill>
                  <a:prstClr val="black"/>
                </a:solidFill>
                <a:effectLst>
                  <a:outerShdw blurRad="38100" dist="38100" dir="2700000" algn="tl">
                    <a:srgbClr val="000000">
                      <a:alpha val="43137"/>
                    </a:srgbClr>
                  </a:outerShdw>
                </a:effectLst>
              </a:rPr>
              <a:t>15 отрядов БАРС </a:t>
            </a:r>
            <a:r>
              <a:rPr lang="ru-RU" sz="2400" dirty="0">
                <a:solidFill>
                  <a:prstClr val="black"/>
                </a:solidFill>
              </a:rPr>
              <a:t>(боевого армейского резерва страны). Все они принимают участие в СВО. Общее количество участников с учетом ротации превышает </a:t>
            </a:r>
            <a:r>
              <a:rPr lang="ru-RU" sz="2400" b="1" dirty="0">
                <a:solidFill>
                  <a:prstClr val="black"/>
                </a:solidFill>
                <a:effectLst>
                  <a:outerShdw blurRad="38100" dist="38100" dir="2700000" algn="tl">
                    <a:srgbClr val="000000">
                      <a:alpha val="43137"/>
                    </a:srgbClr>
                  </a:outerShdw>
                </a:effectLst>
              </a:rPr>
              <a:t>20 тыс. человек</a:t>
            </a:r>
            <a:r>
              <a:rPr lang="ru-RU" sz="2400" dirty="0">
                <a:solidFill>
                  <a:prstClr val="black"/>
                </a:solidFill>
              </a:rPr>
              <a:t>. Из них </a:t>
            </a:r>
            <a:r>
              <a:rPr lang="ru-RU" sz="2400" b="1" dirty="0">
                <a:solidFill>
                  <a:prstClr val="black"/>
                </a:solidFill>
                <a:effectLst>
                  <a:outerShdw blurRad="38100" dist="38100" dir="2700000" algn="tl">
                    <a:srgbClr val="000000">
                      <a:alpha val="43137"/>
                    </a:srgbClr>
                  </a:outerShdw>
                </a:effectLst>
              </a:rPr>
              <a:t>1621</a:t>
            </a:r>
            <a:r>
              <a:rPr lang="ru-RU" sz="2400" dirty="0">
                <a:solidFill>
                  <a:prstClr val="black"/>
                </a:solidFill>
              </a:rPr>
              <a:t> казак уже представлен к государственным наградам за участие в операции. Убежден, что резервы российского казачества в деле защиты Родины неисчерпаемы.</a:t>
            </a:r>
          </a:p>
          <a:p>
            <a:pPr algn="just"/>
            <a:r>
              <a:rPr lang="ru-RU" sz="2400" dirty="0">
                <a:solidFill>
                  <a:prstClr val="black"/>
                </a:solidFill>
              </a:rPr>
              <a:t>Всего в РФ действует </a:t>
            </a:r>
            <a:r>
              <a:rPr lang="ru-RU" sz="2400" b="1" dirty="0">
                <a:solidFill>
                  <a:prstClr val="black"/>
                </a:solidFill>
                <a:effectLst>
                  <a:outerShdw blurRad="38100" dist="38100" dir="2700000" algn="tl">
                    <a:srgbClr val="000000">
                      <a:alpha val="43137"/>
                    </a:srgbClr>
                  </a:outerShdw>
                </a:effectLst>
              </a:rPr>
              <a:t>12 казачьих войск</a:t>
            </a:r>
            <a:r>
              <a:rPr lang="ru-RU" sz="2400" dirty="0">
                <a:solidFill>
                  <a:prstClr val="black"/>
                </a:solidFill>
              </a:rPr>
              <a:t>, внесенных в государственный реестр казачьих обществ. Численность реестрового казачества в России составляет примерно </a:t>
            </a:r>
            <a:r>
              <a:rPr lang="ru-RU" sz="2400" b="1" dirty="0">
                <a:solidFill>
                  <a:prstClr val="black"/>
                </a:solidFill>
                <a:effectLst>
                  <a:outerShdw blurRad="38100" dist="38100" dir="2700000" algn="tl">
                    <a:srgbClr val="000000">
                      <a:alpha val="43137"/>
                    </a:srgbClr>
                  </a:outerShdw>
                </a:effectLst>
              </a:rPr>
              <a:t>150 тыс. человек</a:t>
            </a:r>
            <a:r>
              <a:rPr lang="ru-RU" sz="2400" dirty="0">
                <a:solidFill>
                  <a:prstClr val="black"/>
                </a:solidFill>
              </a:rPr>
              <a:t>, значительная часть которых прямо или косвенно участвует в СВО</a:t>
            </a:r>
          </a:p>
        </p:txBody>
      </p:sp>
      <p:pic>
        <p:nvPicPr>
          <p:cNvPr id="6" name="Рисунок 5"/>
          <p:cNvPicPr>
            <a:picLocks noChangeAspect="1"/>
          </p:cNvPicPr>
          <p:nvPr/>
        </p:nvPicPr>
        <p:blipFill>
          <a:blip r:embed="rId2"/>
          <a:stretch>
            <a:fillRect/>
          </a:stretch>
        </p:blipFill>
        <p:spPr>
          <a:xfrm>
            <a:off x="372036" y="1748117"/>
            <a:ext cx="4504765" cy="3119719"/>
          </a:xfrm>
          <a:prstGeom prst="rect">
            <a:avLst/>
          </a:prstGeom>
        </p:spPr>
      </p:pic>
      <p:pic>
        <p:nvPicPr>
          <p:cNvPr id="4" name="Рисунок 3">
            <a:extLst>
              <a:ext uri="{FF2B5EF4-FFF2-40B4-BE49-F238E27FC236}">
                <a16:creationId xmlns:a16="http://schemas.microsoft.com/office/drawing/2014/main" id="{BD58C7F5-4BF3-1B4A-9195-A678F965F551}"/>
              </a:ext>
            </a:extLst>
          </p:cNvPr>
          <p:cNvPicPr>
            <a:picLocks noChangeAspect="1"/>
          </p:cNvPicPr>
          <p:nvPr/>
        </p:nvPicPr>
        <p:blipFill>
          <a:blip r:embed="rId3" cstate="print"/>
          <a:stretch>
            <a:fillRect/>
          </a:stretch>
        </p:blipFill>
        <p:spPr>
          <a:xfrm>
            <a:off x="11229945" y="142065"/>
            <a:ext cx="714794" cy="714794"/>
          </a:xfrm>
          <a:prstGeom prst="rect">
            <a:avLst/>
          </a:prstGeom>
        </p:spPr>
      </p:pic>
    </p:spTree>
    <p:extLst>
      <p:ext uri="{BB962C8B-B14F-4D97-AF65-F5344CB8AC3E}">
        <p14:creationId xmlns:p14="http://schemas.microsoft.com/office/powerpoint/2010/main" val="41212239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9945" y="142065"/>
            <a:ext cx="714794" cy="714794"/>
          </a:xfrm>
          <a:prstGeom prst="rect">
            <a:avLst/>
          </a:prstGeom>
        </p:spPr>
      </p:pic>
      <p:pic>
        <p:nvPicPr>
          <p:cNvPr id="2" name="Рисунок 1"/>
          <p:cNvPicPr>
            <a:picLocks noChangeAspect="1"/>
          </p:cNvPicPr>
          <p:nvPr/>
        </p:nvPicPr>
        <p:blipFill>
          <a:blip r:embed="rId3"/>
          <a:stretch>
            <a:fillRect/>
          </a:stretch>
        </p:blipFill>
        <p:spPr>
          <a:xfrm>
            <a:off x="1568823" y="753035"/>
            <a:ext cx="8901953" cy="5262282"/>
          </a:xfrm>
          <a:prstGeom prst="rect">
            <a:avLst/>
          </a:prstGeom>
        </p:spPr>
      </p:pic>
    </p:spTree>
    <p:extLst>
      <p:ext uri="{BB962C8B-B14F-4D97-AF65-F5344CB8AC3E}">
        <p14:creationId xmlns:p14="http://schemas.microsoft.com/office/powerpoint/2010/main" val="164374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0996403" y="258606"/>
            <a:ext cx="714794" cy="714794"/>
          </a:xfrm>
          <a:prstGeom prst="rect">
            <a:avLst/>
          </a:prstGeom>
        </p:spPr>
      </p:pic>
      <p:pic>
        <p:nvPicPr>
          <p:cNvPr id="7" name="Рисунок 6"/>
          <p:cNvPicPr>
            <a:picLocks noChangeAspect="1"/>
          </p:cNvPicPr>
          <p:nvPr/>
        </p:nvPicPr>
        <p:blipFill>
          <a:blip r:embed="rId3"/>
          <a:stretch>
            <a:fillRect/>
          </a:stretch>
        </p:blipFill>
        <p:spPr>
          <a:xfrm>
            <a:off x="7960658" y="1147481"/>
            <a:ext cx="4061011" cy="5217459"/>
          </a:xfrm>
          <a:prstGeom prst="rect">
            <a:avLst/>
          </a:prstGeom>
        </p:spPr>
      </p:pic>
      <p:pic>
        <p:nvPicPr>
          <p:cNvPr id="9" name="Рисунок 8"/>
          <p:cNvPicPr>
            <a:picLocks noChangeAspect="1"/>
          </p:cNvPicPr>
          <p:nvPr/>
        </p:nvPicPr>
        <p:blipFill>
          <a:blip r:embed="rId4"/>
          <a:stretch>
            <a:fillRect/>
          </a:stretch>
        </p:blipFill>
        <p:spPr>
          <a:xfrm>
            <a:off x="524435" y="258606"/>
            <a:ext cx="2277036" cy="3229856"/>
          </a:xfrm>
          <a:prstGeom prst="rect">
            <a:avLst/>
          </a:prstGeom>
        </p:spPr>
      </p:pic>
      <p:pic>
        <p:nvPicPr>
          <p:cNvPr id="11" name="Рисунок 10"/>
          <p:cNvPicPr>
            <a:picLocks noChangeAspect="1"/>
          </p:cNvPicPr>
          <p:nvPr/>
        </p:nvPicPr>
        <p:blipFill>
          <a:blip r:embed="rId5"/>
          <a:stretch>
            <a:fillRect/>
          </a:stretch>
        </p:blipFill>
        <p:spPr>
          <a:xfrm>
            <a:off x="2911884" y="258606"/>
            <a:ext cx="2440045" cy="3158938"/>
          </a:xfrm>
          <a:prstGeom prst="rect">
            <a:avLst/>
          </a:prstGeom>
        </p:spPr>
      </p:pic>
      <p:pic>
        <p:nvPicPr>
          <p:cNvPr id="12" name="Рисунок 11"/>
          <p:cNvPicPr>
            <a:picLocks noChangeAspect="1"/>
          </p:cNvPicPr>
          <p:nvPr/>
        </p:nvPicPr>
        <p:blipFill>
          <a:blip r:embed="rId6"/>
          <a:stretch>
            <a:fillRect/>
          </a:stretch>
        </p:blipFill>
        <p:spPr>
          <a:xfrm>
            <a:off x="5351929" y="258606"/>
            <a:ext cx="2286000" cy="2286000"/>
          </a:xfrm>
          <a:prstGeom prst="rect">
            <a:avLst/>
          </a:prstGeom>
        </p:spPr>
      </p:pic>
      <p:pic>
        <p:nvPicPr>
          <p:cNvPr id="15" name="Рисунок 14"/>
          <p:cNvPicPr>
            <a:picLocks noChangeAspect="1"/>
          </p:cNvPicPr>
          <p:nvPr/>
        </p:nvPicPr>
        <p:blipFill>
          <a:blip r:embed="rId7"/>
          <a:stretch>
            <a:fillRect/>
          </a:stretch>
        </p:blipFill>
        <p:spPr>
          <a:xfrm>
            <a:off x="4031167" y="3283044"/>
            <a:ext cx="3391495" cy="3413591"/>
          </a:xfrm>
          <a:prstGeom prst="rect">
            <a:avLst/>
          </a:prstGeom>
        </p:spPr>
      </p:pic>
      <p:pic>
        <p:nvPicPr>
          <p:cNvPr id="16" name="Рисунок 15"/>
          <p:cNvPicPr>
            <a:picLocks noChangeAspect="1"/>
          </p:cNvPicPr>
          <p:nvPr/>
        </p:nvPicPr>
        <p:blipFill>
          <a:blip r:embed="rId8"/>
          <a:stretch>
            <a:fillRect/>
          </a:stretch>
        </p:blipFill>
        <p:spPr>
          <a:xfrm>
            <a:off x="689533" y="3010270"/>
            <a:ext cx="2541801" cy="3614647"/>
          </a:xfrm>
          <a:prstGeom prst="rect">
            <a:avLst/>
          </a:prstGeom>
        </p:spPr>
      </p:pic>
    </p:spTree>
    <p:extLst>
      <p:ext uri="{BB962C8B-B14F-4D97-AF65-F5344CB8AC3E}">
        <p14:creationId xmlns:p14="http://schemas.microsoft.com/office/powerpoint/2010/main" val="2601909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74769" y="131156"/>
            <a:ext cx="714794" cy="714794"/>
          </a:xfrm>
          <a:prstGeom prst="rect">
            <a:avLst/>
          </a:prstGeom>
        </p:spPr>
      </p:pic>
      <p:pic>
        <p:nvPicPr>
          <p:cNvPr id="7" name="Рисунок 6"/>
          <p:cNvPicPr>
            <a:picLocks noChangeAspect="1"/>
          </p:cNvPicPr>
          <p:nvPr/>
        </p:nvPicPr>
        <p:blipFill>
          <a:blip r:embed="rId3"/>
          <a:stretch>
            <a:fillRect/>
          </a:stretch>
        </p:blipFill>
        <p:spPr>
          <a:xfrm>
            <a:off x="928958" y="1490445"/>
            <a:ext cx="3346994" cy="4773582"/>
          </a:xfrm>
          <a:prstGeom prst="rect">
            <a:avLst/>
          </a:prstGeom>
        </p:spPr>
      </p:pic>
      <p:sp>
        <p:nvSpPr>
          <p:cNvPr id="8" name="Прямоугольник 7"/>
          <p:cNvSpPr/>
          <p:nvPr/>
        </p:nvSpPr>
        <p:spPr>
          <a:xfrm>
            <a:off x="464373" y="216983"/>
            <a:ext cx="4276165" cy="1200329"/>
          </a:xfrm>
          <a:prstGeom prst="rect">
            <a:avLst/>
          </a:prstGeom>
        </p:spPr>
        <p:txBody>
          <a:bodyPr wrap="square">
            <a:spAutoFit/>
          </a:bodyPr>
          <a:lstStyle/>
          <a:p>
            <a:pPr algn="ctr"/>
            <a:r>
              <a:rPr lang="en-US" sz="2400" b="1" dirty="0"/>
              <a:t>McNeal R. H. Tsar and Cossack, 1855-1914. London: The Macmillan Press, Ltd., 1987</a:t>
            </a:r>
            <a:endParaRPr lang="ru-RU" sz="2400" b="1" dirty="0"/>
          </a:p>
        </p:txBody>
      </p:sp>
      <p:pic>
        <p:nvPicPr>
          <p:cNvPr id="9" name="Рисунок 8"/>
          <p:cNvPicPr>
            <a:picLocks noChangeAspect="1"/>
          </p:cNvPicPr>
          <p:nvPr/>
        </p:nvPicPr>
        <p:blipFill>
          <a:blip r:embed="rId4"/>
          <a:stretch>
            <a:fillRect/>
          </a:stretch>
        </p:blipFill>
        <p:spPr>
          <a:xfrm>
            <a:off x="5316072" y="1232646"/>
            <a:ext cx="3432808" cy="4621307"/>
          </a:xfrm>
          <a:prstGeom prst="rect">
            <a:avLst/>
          </a:prstGeom>
        </p:spPr>
      </p:pic>
      <p:pic>
        <p:nvPicPr>
          <p:cNvPr id="10" name="Рисунок 9"/>
          <p:cNvPicPr>
            <a:picLocks noChangeAspect="1"/>
          </p:cNvPicPr>
          <p:nvPr/>
        </p:nvPicPr>
        <p:blipFill>
          <a:blip r:embed="rId5"/>
          <a:stretch>
            <a:fillRect/>
          </a:stretch>
        </p:blipFill>
        <p:spPr>
          <a:xfrm>
            <a:off x="9324414" y="1232646"/>
            <a:ext cx="2095500" cy="2857500"/>
          </a:xfrm>
          <a:prstGeom prst="rect">
            <a:avLst/>
          </a:prstGeom>
        </p:spPr>
      </p:pic>
      <p:sp>
        <p:nvSpPr>
          <p:cNvPr id="11" name="Прямоугольник 10"/>
          <p:cNvSpPr/>
          <p:nvPr/>
        </p:nvSpPr>
        <p:spPr>
          <a:xfrm>
            <a:off x="9166225" y="4435472"/>
            <a:ext cx="2411879" cy="830997"/>
          </a:xfrm>
          <a:prstGeom prst="rect">
            <a:avLst/>
          </a:prstGeom>
        </p:spPr>
        <p:txBody>
          <a:bodyPr wrap="none">
            <a:spAutoFit/>
          </a:bodyPr>
          <a:lstStyle/>
          <a:p>
            <a:pPr algn="ctr"/>
            <a:r>
              <a:rPr lang="ru-RU" sz="2400" b="1" dirty="0">
                <a:effectLst>
                  <a:outerShdw blurRad="38100" dist="38100" dir="2700000" algn="tl">
                    <a:srgbClr val="000000">
                      <a:alpha val="43137"/>
                    </a:srgbClr>
                  </a:outerShdw>
                </a:effectLst>
              </a:rPr>
              <a:t>Шейн </a:t>
            </a:r>
            <a:r>
              <a:rPr lang="ru-RU" sz="2400" b="1" dirty="0" err="1">
                <a:effectLst>
                  <a:outerShdw blurRad="38100" dist="38100" dir="2700000" algn="tl">
                    <a:srgbClr val="000000">
                      <a:alpha val="43137"/>
                    </a:srgbClr>
                  </a:outerShdw>
                </a:effectLst>
              </a:rPr>
              <a:t>О'Рурк</a:t>
            </a:r>
            <a:r>
              <a:rPr lang="ru-RU" sz="2400" b="1" dirty="0">
                <a:effectLst>
                  <a:outerShdw blurRad="38100" dist="38100" dir="2700000" algn="tl">
                    <a:srgbClr val="000000">
                      <a:alpha val="43137"/>
                    </a:srgbClr>
                  </a:outerShdw>
                </a:effectLst>
              </a:rPr>
              <a:t> </a:t>
            </a:r>
          </a:p>
          <a:p>
            <a:pPr algn="ctr"/>
            <a:r>
              <a:rPr lang="ru-RU" sz="2400" b="1" dirty="0">
                <a:effectLst>
                  <a:outerShdw blurRad="38100" dist="38100" dir="2700000" algn="tl">
                    <a:srgbClr val="000000">
                      <a:alpha val="43137"/>
                    </a:srgbClr>
                  </a:outerShdw>
                </a:effectLst>
              </a:rPr>
              <a:t>(</a:t>
            </a:r>
            <a:r>
              <a:rPr lang="en-US" sz="2400" b="1" dirty="0">
                <a:effectLst>
                  <a:outerShdw blurRad="38100" dist="38100" dir="2700000" algn="tl">
                    <a:srgbClr val="000000">
                      <a:alpha val="43137"/>
                    </a:srgbClr>
                  </a:outerShdw>
                </a:effectLst>
              </a:rPr>
              <a:t>Shane O'Rourke)</a:t>
            </a:r>
            <a:endParaRPr lang="ru-RU" sz="2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17095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225001" y="99803"/>
            <a:ext cx="714794" cy="714794"/>
          </a:xfrm>
          <a:prstGeom prst="rect">
            <a:avLst/>
          </a:prstGeom>
        </p:spPr>
      </p:pic>
      <p:sp>
        <p:nvSpPr>
          <p:cNvPr id="7" name="Прямоугольник 6"/>
          <p:cNvSpPr/>
          <p:nvPr/>
        </p:nvSpPr>
        <p:spPr>
          <a:xfrm>
            <a:off x="224118" y="302359"/>
            <a:ext cx="7019364" cy="5693866"/>
          </a:xfrm>
          <a:prstGeom prst="rect">
            <a:avLst/>
          </a:prstGeom>
        </p:spPr>
        <p:txBody>
          <a:bodyPr wrap="square">
            <a:spAutoFit/>
          </a:bodyPr>
          <a:lstStyle/>
          <a:p>
            <a:r>
              <a:rPr lang="ru-RU" sz="2800" dirty="0"/>
              <a:t>Военная служба казаков Российскому государству первоначально имела </a:t>
            </a:r>
            <a:r>
              <a:rPr lang="ru-RU" sz="2800" b="1" dirty="0">
                <a:solidFill>
                  <a:schemeClr val="accent1"/>
                </a:solidFill>
                <a:effectLst>
                  <a:outerShdw blurRad="38100" dist="38100" dir="2700000" algn="tl">
                    <a:srgbClr val="000000">
                      <a:alpha val="43137"/>
                    </a:srgbClr>
                  </a:outerShdw>
                </a:effectLst>
              </a:rPr>
              <a:t>вольный характер</a:t>
            </a:r>
            <a:r>
              <a:rPr lang="ru-RU" sz="2800" dirty="0">
                <a:solidFill>
                  <a:schemeClr val="accent1"/>
                </a:solidFill>
              </a:rPr>
              <a:t>.</a:t>
            </a:r>
            <a:r>
              <a:rPr lang="ru-RU" sz="2800" dirty="0">
                <a:solidFill>
                  <a:schemeClr val="tx2"/>
                </a:solidFill>
              </a:rPr>
              <a:t> </a:t>
            </a:r>
            <a:r>
              <a:rPr lang="ru-RU" sz="2800" dirty="0"/>
              <a:t>Обязательной она становится с конца </a:t>
            </a:r>
            <a:r>
              <a:rPr lang="ru-RU" sz="2800" b="1" dirty="0">
                <a:effectLst>
                  <a:outerShdw blurRad="38100" dist="38100" dir="2700000" algn="tl">
                    <a:srgbClr val="000000">
                      <a:alpha val="43137"/>
                    </a:srgbClr>
                  </a:outerShdw>
                </a:effectLst>
              </a:rPr>
              <a:t>XVII</a:t>
            </a:r>
            <a:r>
              <a:rPr lang="ru-RU" sz="2800" dirty="0"/>
              <a:t> века. Этому способствует продвигаемый царской властью среди казаков принцип службы </a:t>
            </a:r>
            <a:r>
              <a:rPr lang="ru-RU" sz="2800" b="1" dirty="0">
                <a:effectLst>
                  <a:outerShdw blurRad="38100" dist="38100" dir="2700000" algn="tl">
                    <a:srgbClr val="000000">
                      <a:alpha val="43137"/>
                    </a:srgbClr>
                  </a:outerShdw>
                </a:effectLst>
              </a:rPr>
              <a:t>«с травы и воды», </a:t>
            </a:r>
            <a:r>
              <a:rPr lang="ru-RU" sz="2800" dirty="0"/>
              <a:t>подразумевающий предоставление им в пользование </a:t>
            </a:r>
            <a:r>
              <a:rPr lang="ru-RU" sz="2800" b="1" dirty="0">
                <a:effectLst>
                  <a:outerShdw blurRad="38100" dist="38100" dir="2700000" algn="tl">
                    <a:srgbClr val="000000">
                      <a:alpha val="43137"/>
                    </a:srgbClr>
                  </a:outerShdw>
                </a:effectLst>
              </a:rPr>
              <a:t>земельных и других угодий</a:t>
            </a:r>
            <a:r>
              <a:rPr lang="ru-RU" sz="2800" dirty="0"/>
              <a:t>, а также оплату </a:t>
            </a:r>
            <a:r>
              <a:rPr lang="ru-RU" sz="2800" b="1" dirty="0">
                <a:effectLst>
                  <a:outerShdw blurRad="38100" dist="38100" dir="2700000" algn="tl">
                    <a:srgbClr val="000000">
                      <a:alpha val="43137"/>
                    </a:srgbClr>
                  </a:outerShdw>
                </a:effectLst>
              </a:rPr>
              <a:t>жалования </a:t>
            </a:r>
            <a:r>
              <a:rPr lang="ru-RU" sz="2800" dirty="0"/>
              <a:t>и дарование различных </a:t>
            </a:r>
            <a:r>
              <a:rPr lang="ru-RU" sz="2800" b="1" dirty="0">
                <a:effectLst>
                  <a:outerShdw blurRad="38100" dist="38100" dir="2700000" algn="tl">
                    <a:srgbClr val="000000">
                      <a:alpha val="43137"/>
                    </a:srgbClr>
                  </a:outerShdw>
                </a:effectLst>
              </a:rPr>
              <a:t>привилегий</a:t>
            </a:r>
            <a:r>
              <a:rPr lang="ru-RU" sz="2800" dirty="0"/>
              <a:t>. </a:t>
            </a:r>
          </a:p>
          <a:p>
            <a:r>
              <a:rPr lang="ru-RU" sz="2800" dirty="0"/>
              <a:t>В </a:t>
            </a:r>
            <a:r>
              <a:rPr lang="ru-RU" sz="2800" b="1" dirty="0">
                <a:effectLst>
                  <a:outerShdw blurRad="38100" dist="38100" dir="2700000" algn="tl">
                    <a:srgbClr val="000000">
                      <a:alpha val="43137"/>
                    </a:srgbClr>
                  </a:outerShdw>
                </a:effectLst>
              </a:rPr>
              <a:t>XIX в.</a:t>
            </a:r>
            <a:r>
              <a:rPr lang="ru-RU" sz="2800" dirty="0"/>
              <a:t> казачья служба уже считается </a:t>
            </a:r>
            <a:r>
              <a:rPr lang="ru-RU" sz="2800" b="1" dirty="0">
                <a:solidFill>
                  <a:schemeClr val="accent1"/>
                </a:solidFill>
                <a:effectLst>
                  <a:outerShdw blurRad="38100" dist="38100" dir="2700000" algn="tl">
                    <a:srgbClr val="000000">
                      <a:alpha val="43137"/>
                    </a:srgbClr>
                  </a:outerShdw>
                </a:effectLst>
              </a:rPr>
              <a:t>государственной повинностью</a:t>
            </a:r>
            <a:r>
              <a:rPr lang="ru-RU" sz="2800" dirty="0"/>
              <a:t>, уклонение от которой расценивалось как </a:t>
            </a:r>
            <a:r>
              <a:rPr lang="ru-RU" sz="2800" b="1" dirty="0">
                <a:effectLst>
                  <a:outerShdw blurRad="38100" dist="38100" dir="2700000" algn="tl">
                    <a:srgbClr val="000000">
                      <a:alpha val="43137"/>
                    </a:srgbClr>
                  </a:outerShdw>
                </a:effectLst>
              </a:rPr>
              <a:t>преступление</a:t>
            </a:r>
          </a:p>
        </p:txBody>
      </p:sp>
      <p:pic>
        <p:nvPicPr>
          <p:cNvPr id="9" name="Рисунок 8"/>
          <p:cNvPicPr>
            <a:picLocks noChangeAspect="1"/>
          </p:cNvPicPr>
          <p:nvPr/>
        </p:nvPicPr>
        <p:blipFill>
          <a:blip r:embed="rId3"/>
          <a:stretch>
            <a:fillRect/>
          </a:stretch>
        </p:blipFill>
        <p:spPr>
          <a:xfrm>
            <a:off x="7180728" y="814597"/>
            <a:ext cx="4527177" cy="5656729"/>
          </a:xfrm>
          <a:prstGeom prst="rect">
            <a:avLst/>
          </a:prstGeom>
        </p:spPr>
      </p:pic>
    </p:spTree>
    <p:extLst>
      <p:ext uri="{BB962C8B-B14F-4D97-AF65-F5344CB8AC3E}">
        <p14:creationId xmlns:p14="http://schemas.microsoft.com/office/powerpoint/2010/main" val="1396936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140298" y="197224"/>
            <a:ext cx="714794" cy="714794"/>
          </a:xfrm>
          <a:prstGeom prst="rect">
            <a:avLst/>
          </a:prstGeom>
        </p:spPr>
      </p:pic>
      <p:sp>
        <p:nvSpPr>
          <p:cNvPr id="7" name="Прямоугольник 6"/>
          <p:cNvSpPr/>
          <p:nvPr/>
        </p:nvSpPr>
        <p:spPr>
          <a:xfrm>
            <a:off x="5588762" y="844514"/>
            <a:ext cx="6230471" cy="5447645"/>
          </a:xfrm>
          <a:prstGeom prst="rect">
            <a:avLst/>
          </a:prstGeom>
        </p:spPr>
        <p:txBody>
          <a:bodyPr wrap="square">
            <a:spAutoFit/>
          </a:bodyPr>
          <a:lstStyle/>
          <a:p>
            <a:r>
              <a:rPr lang="ru-RU" sz="2400" dirty="0"/>
              <a:t>Содержание казачьей службы менялось со временем и зависело от специфики того или иного казачьего войска, при этом в ней все же можно увидеть 3 наиболее устойчивых (но не обязательных) элемента:</a:t>
            </a:r>
            <a:r>
              <a:rPr lang="ru-RU" sz="2800" dirty="0"/>
              <a:t> </a:t>
            </a:r>
          </a:p>
          <a:p>
            <a:pPr marL="457200" indent="-457200">
              <a:buFont typeface="Arial" panose="020B0604020202020204" pitchFamily="34" charset="0"/>
              <a:buChar char="•"/>
            </a:pPr>
            <a:r>
              <a:rPr lang="ru-RU" sz="3200" b="1" dirty="0">
                <a:solidFill>
                  <a:schemeClr val="accent1">
                    <a:lumMod val="75000"/>
                  </a:schemeClr>
                </a:solidFill>
                <a:effectLst>
                  <a:outerShdw blurRad="38100" dist="38100" dir="2700000" algn="tl">
                    <a:srgbClr val="000000">
                      <a:alpha val="43137"/>
                    </a:srgbClr>
                  </a:outerShdw>
                </a:effectLst>
              </a:rPr>
              <a:t>всеобщность или поголовность воинской повинности; </a:t>
            </a:r>
          </a:p>
          <a:p>
            <a:pPr marL="457200" indent="-457200">
              <a:buFont typeface="Arial" panose="020B0604020202020204" pitchFamily="34" charset="0"/>
              <a:buChar char="•"/>
            </a:pPr>
            <a:r>
              <a:rPr lang="ru-RU" sz="3200" b="1" dirty="0">
                <a:solidFill>
                  <a:schemeClr val="accent1">
                    <a:lumMod val="75000"/>
                  </a:schemeClr>
                </a:solidFill>
                <a:effectLst>
                  <a:outerShdw blurRad="38100" dist="38100" dir="2700000" algn="tl">
                    <a:srgbClr val="000000">
                      <a:alpha val="43137"/>
                    </a:srgbClr>
                  </a:outerShdw>
                </a:effectLst>
              </a:rPr>
              <a:t>отбывание ее очередным порядком; </a:t>
            </a:r>
          </a:p>
          <a:p>
            <a:pPr marL="457200" indent="-457200">
              <a:buFont typeface="Arial" panose="020B0604020202020204" pitchFamily="34" charset="0"/>
              <a:buChar char="•"/>
            </a:pPr>
            <a:r>
              <a:rPr lang="ru-RU" sz="3200" b="1" dirty="0">
                <a:solidFill>
                  <a:schemeClr val="accent1">
                    <a:lumMod val="75000"/>
                  </a:schemeClr>
                </a:solidFill>
                <a:effectLst>
                  <a:outerShdw blurRad="38100" dist="38100" dir="2700000" algn="tl">
                    <a:srgbClr val="000000">
                      <a:alpha val="43137"/>
                    </a:srgbClr>
                  </a:outerShdw>
                </a:effectLst>
              </a:rPr>
              <a:t>обязанность казаков иметь собственное снаряжение и лошадей</a:t>
            </a:r>
          </a:p>
        </p:txBody>
      </p:sp>
      <p:pic>
        <p:nvPicPr>
          <p:cNvPr id="10" name="Рисунок 9"/>
          <p:cNvPicPr>
            <a:picLocks noChangeAspect="1"/>
          </p:cNvPicPr>
          <p:nvPr/>
        </p:nvPicPr>
        <p:blipFill>
          <a:blip r:embed="rId3"/>
          <a:stretch>
            <a:fillRect/>
          </a:stretch>
        </p:blipFill>
        <p:spPr>
          <a:xfrm>
            <a:off x="268488" y="912018"/>
            <a:ext cx="5284415" cy="5191755"/>
          </a:xfrm>
          <a:prstGeom prst="rect">
            <a:avLst/>
          </a:prstGeom>
        </p:spPr>
      </p:pic>
    </p:spTree>
    <p:extLst>
      <p:ext uri="{BB962C8B-B14F-4D97-AF65-F5344CB8AC3E}">
        <p14:creationId xmlns:p14="http://schemas.microsoft.com/office/powerpoint/2010/main" val="27816017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BD58C7F5-4BF3-1B4A-9195-A678F965F551}"/>
              </a:ext>
            </a:extLst>
          </p:cNvPr>
          <p:cNvPicPr>
            <a:picLocks noChangeAspect="1"/>
          </p:cNvPicPr>
          <p:nvPr/>
        </p:nvPicPr>
        <p:blipFill>
          <a:blip r:embed="rId2" cstate="print"/>
          <a:stretch>
            <a:fillRect/>
          </a:stretch>
        </p:blipFill>
        <p:spPr>
          <a:xfrm>
            <a:off x="11382345" y="115171"/>
            <a:ext cx="714794" cy="714794"/>
          </a:xfrm>
          <a:prstGeom prst="rect">
            <a:avLst/>
          </a:prstGeom>
        </p:spPr>
      </p:pic>
      <p:sp>
        <p:nvSpPr>
          <p:cNvPr id="3" name="Прямоугольник 2"/>
          <p:cNvSpPr/>
          <p:nvPr/>
        </p:nvSpPr>
        <p:spPr>
          <a:xfrm>
            <a:off x="385482" y="363915"/>
            <a:ext cx="6069106" cy="5570756"/>
          </a:xfrm>
          <a:prstGeom prst="rect">
            <a:avLst/>
          </a:prstGeom>
        </p:spPr>
        <p:txBody>
          <a:bodyPr wrap="square">
            <a:spAutoFit/>
          </a:bodyPr>
          <a:lstStyle/>
          <a:p>
            <a:r>
              <a:rPr lang="ru-RU" sz="3200" b="1" dirty="0">
                <a:effectLst>
                  <a:outerShdw blurRad="38100" dist="38100" dir="2700000" algn="tl">
                    <a:srgbClr val="000000">
                      <a:alpha val="43137"/>
                    </a:srgbClr>
                  </a:outerShdw>
                </a:effectLst>
              </a:rPr>
              <a:t>Положение об управлении Донского войска 1835 г. </a:t>
            </a:r>
            <a:r>
              <a:rPr lang="ru-RU" sz="3200" dirty="0"/>
              <a:t>бралось за основу при разработке аналогичных документов для других казачьих войск. Соответственно, определенные нормы по организации и прохождению службы, </a:t>
            </a:r>
            <a:r>
              <a:rPr lang="ru-RU" sz="3300" b="1" dirty="0">
                <a:solidFill>
                  <a:schemeClr val="accent1">
                    <a:lumMod val="75000"/>
                  </a:schemeClr>
                </a:solidFill>
                <a:effectLst>
                  <a:outerShdw blurRad="38100" dist="38100" dir="2700000" algn="tl">
                    <a:srgbClr val="000000">
                      <a:alpha val="43137"/>
                    </a:srgbClr>
                  </a:outerShdw>
                </a:effectLst>
              </a:rPr>
              <a:t>принятые среди донского казачества, распространялись и на другие войска</a:t>
            </a:r>
          </a:p>
        </p:txBody>
      </p:sp>
      <p:pic>
        <p:nvPicPr>
          <p:cNvPr id="6" name="Рисунок 5"/>
          <p:cNvPicPr>
            <a:picLocks noChangeAspect="1"/>
          </p:cNvPicPr>
          <p:nvPr/>
        </p:nvPicPr>
        <p:blipFill>
          <a:blip r:embed="rId3"/>
          <a:stretch>
            <a:fillRect/>
          </a:stretch>
        </p:blipFill>
        <p:spPr>
          <a:xfrm>
            <a:off x="6838920" y="188259"/>
            <a:ext cx="4543425" cy="6490447"/>
          </a:xfrm>
          <a:prstGeom prst="rect">
            <a:avLst/>
          </a:prstGeom>
        </p:spPr>
      </p:pic>
    </p:spTree>
    <p:extLst>
      <p:ext uri="{BB962C8B-B14F-4D97-AF65-F5344CB8AC3E}">
        <p14:creationId xmlns:p14="http://schemas.microsoft.com/office/powerpoint/2010/main" val="316010175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18076</TotalTime>
  <Words>3404</Words>
  <Application>Microsoft Office PowerPoint</Application>
  <PresentationFormat>Широкоэкранный</PresentationFormat>
  <Paragraphs>123</Paragraphs>
  <Slides>44</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2</vt:i4>
      </vt:variant>
      <vt:variant>
        <vt:lpstr>Заголовки слайдов</vt:lpstr>
      </vt:variant>
      <vt:variant>
        <vt:i4>44</vt:i4>
      </vt:variant>
    </vt:vector>
  </HeadingPairs>
  <TitlesOfParts>
    <vt:vector size="52" baseType="lpstr">
      <vt:lpstr>Arial</vt:lpstr>
      <vt:lpstr>Arial Black</vt:lpstr>
      <vt:lpstr>Calibri</vt:lpstr>
      <vt:lpstr>Calibri Light</vt:lpstr>
      <vt:lpstr>Favorit Pro Medium</vt:lpstr>
      <vt:lpstr>Wingdings</vt:lpstr>
      <vt:lpstr>Тема Office</vt:lpstr>
      <vt:lpstr>1_Тема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ДОНСКОЕ КАЗАЧЕСТВО ВО II ПОЛ. XIX – НАЧ. XX ВВ.:  ЭТНОСОЦИАЛЬНЫЙ ОБЛИК</dc:title>
  <dc:creator>alex</dc:creator>
  <cp:lastModifiedBy>ВН</cp:lastModifiedBy>
  <cp:revision>142</cp:revision>
  <dcterms:created xsi:type="dcterms:W3CDTF">2022-04-15T09:06:46Z</dcterms:created>
  <dcterms:modified xsi:type="dcterms:W3CDTF">2025-07-26T17:29:12Z</dcterms:modified>
</cp:coreProperties>
</file>