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86" r:id="rId2"/>
    <p:sldId id="257" r:id="rId3"/>
    <p:sldId id="281" r:id="rId4"/>
    <p:sldId id="258" r:id="rId5"/>
    <p:sldId id="279" r:id="rId6"/>
    <p:sldId id="259" r:id="rId7"/>
    <p:sldId id="280" r:id="rId8"/>
    <p:sldId id="260" r:id="rId9"/>
    <p:sldId id="261" r:id="rId10"/>
    <p:sldId id="262" r:id="rId11"/>
    <p:sldId id="263" r:id="rId12"/>
    <p:sldId id="277" r:id="rId13"/>
    <p:sldId id="264" r:id="rId14"/>
    <p:sldId id="278" r:id="rId15"/>
    <p:sldId id="265" r:id="rId16"/>
    <p:sldId id="282" r:id="rId17"/>
    <p:sldId id="266" r:id="rId18"/>
    <p:sldId id="267" r:id="rId19"/>
    <p:sldId id="268" r:id="rId20"/>
    <p:sldId id="270" r:id="rId21"/>
    <p:sldId id="271" r:id="rId22"/>
    <p:sldId id="272" r:id="rId23"/>
    <p:sldId id="273" r:id="rId24"/>
    <p:sldId id="275" r:id="rId25"/>
    <p:sldId id="274" r:id="rId26"/>
    <p:sldId id="276" r:id="rId27"/>
    <p:sldId id="283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5" d="100"/>
          <a:sy n="55" d="100"/>
        </p:scale>
        <p:origin x="75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F77ABA-62C9-4B44-BCB8-381AB428DDE0}" type="datetimeFigureOut">
              <a:rPr lang="ru-RU" smtClean="0"/>
              <a:t>28.07.2025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3C5DA9-C538-42FA-AF7D-A11087D294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058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F5326-FDE8-483C-8439-ACE3EF428EA3}" type="datetimeFigureOut">
              <a:rPr lang="ru-RU" smtClean="0"/>
              <a:t>28.07.2025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3FB6-FE57-43FB-BB06-CA7C3CC07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754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F5326-FDE8-483C-8439-ACE3EF428EA3}" type="datetimeFigureOut">
              <a:rPr lang="ru-RU" smtClean="0"/>
              <a:t>28.07.2025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3FB6-FE57-43FB-BB06-CA7C3CC07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120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F5326-FDE8-483C-8439-ACE3EF428EA3}" type="datetimeFigureOut">
              <a:rPr lang="ru-RU" smtClean="0"/>
              <a:t>28.07.2025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3FB6-FE57-43FB-BB06-CA7C3CC07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228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F5326-FDE8-483C-8439-ACE3EF428EA3}" type="datetimeFigureOut">
              <a:rPr lang="ru-RU" smtClean="0"/>
              <a:t>28.07.2025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3FB6-FE57-43FB-BB06-CA7C3CC07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913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F5326-FDE8-483C-8439-ACE3EF428EA3}" type="datetimeFigureOut">
              <a:rPr lang="ru-RU" smtClean="0"/>
              <a:t>28.07.2025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3FB6-FE57-43FB-BB06-CA7C3CC07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139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F5326-FDE8-483C-8439-ACE3EF428EA3}" type="datetimeFigureOut">
              <a:rPr lang="ru-RU" smtClean="0"/>
              <a:t>28.07.2025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3FB6-FE57-43FB-BB06-CA7C3CC07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220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F5326-FDE8-483C-8439-ACE3EF428EA3}" type="datetimeFigureOut">
              <a:rPr lang="ru-RU" smtClean="0"/>
              <a:t>28.07.2025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3FB6-FE57-43FB-BB06-CA7C3CC07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861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F5326-FDE8-483C-8439-ACE3EF428EA3}" type="datetimeFigureOut">
              <a:rPr lang="ru-RU" smtClean="0"/>
              <a:t>28.07.2025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3FB6-FE57-43FB-BB06-CA7C3CC07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478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F5326-FDE8-483C-8439-ACE3EF428EA3}" type="datetimeFigureOut">
              <a:rPr lang="ru-RU" smtClean="0"/>
              <a:t>28.07.2025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3FB6-FE57-43FB-BB06-CA7C3CC07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517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F5326-FDE8-483C-8439-ACE3EF428EA3}" type="datetimeFigureOut">
              <a:rPr lang="ru-RU" smtClean="0"/>
              <a:t>28.07.2025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3FB6-FE57-43FB-BB06-CA7C3CC07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384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F5326-FDE8-483C-8439-ACE3EF428EA3}" type="datetimeFigureOut">
              <a:rPr lang="ru-RU" smtClean="0"/>
              <a:t>28.07.2025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3FB6-FE57-43FB-BB06-CA7C3CC07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390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9F5326-FDE8-483C-8439-ACE3EF428EA3}" type="datetimeFigureOut">
              <a:rPr lang="ru-RU" smtClean="0"/>
              <a:t>28.07.2025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F73FB6-FE57-43FB-BB06-CA7C3CC07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3773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F9AA588-47DD-3F45-95BF-CA500EAE16A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0D10406-A967-7240-8506-3663DC8573F0}"/>
              </a:ext>
            </a:extLst>
          </p:cNvPr>
          <p:cNvSpPr txBox="1"/>
          <p:nvPr/>
        </p:nvSpPr>
        <p:spPr>
          <a:xfrm>
            <a:off x="1" y="1859340"/>
            <a:ext cx="49866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Донское казачество во 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пол. 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XIX –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нач. 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XX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ВВ.:</a:t>
            </a:r>
            <a:br>
              <a:rPr lang="ru-RU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этносоциальный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облик</a:t>
            </a:r>
            <a:endParaRPr lang="ru-RU" sz="3200" b="1" dirty="0">
              <a:ea typeface="Favorit Pro Medium" panose="02000006030000020004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E6622A1-AE09-AE43-BD4F-7F9405BAE4CC}"/>
              </a:ext>
            </a:extLst>
          </p:cNvPr>
          <p:cNvSpPr txBox="1"/>
          <p:nvPr/>
        </p:nvSpPr>
        <p:spPr>
          <a:xfrm>
            <a:off x="195015" y="3792233"/>
            <a:ext cx="47915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50" dirty="0">
                <a:latin typeface="Favorit Pro Medium" panose="02000006030000020004" pitchFamily="2" charset="0"/>
                <a:ea typeface="Favorit Pro Medium" panose="02000006030000020004" pitchFamily="2" charset="0"/>
              </a:rPr>
              <a:t>Заместитель директора по научной работе  и проектной деятельности Таганрогского института имени А.П. Чехова (филиала) ФГБОУ ВО «РГЭУ (РИНХ)», </a:t>
            </a:r>
          </a:p>
          <a:p>
            <a:r>
              <a:rPr lang="ru-RU" sz="2250" dirty="0" err="1">
                <a:latin typeface="Favorit Pro Medium" panose="02000006030000020004" pitchFamily="2" charset="0"/>
                <a:ea typeface="Favorit Pro Medium" panose="02000006030000020004" pitchFamily="2" charset="0"/>
              </a:rPr>
              <a:t>к.ист.н</a:t>
            </a:r>
            <a:r>
              <a:rPr lang="ru-RU" sz="2250" dirty="0">
                <a:latin typeface="Favorit Pro Medium" panose="02000006030000020004" pitchFamily="2" charset="0"/>
                <a:ea typeface="Favorit Pro Medium" panose="02000006030000020004" pitchFamily="2" charset="0"/>
              </a:rPr>
              <a:t>., доцент</a:t>
            </a:r>
            <a:endParaRPr lang="en-US" sz="2250" dirty="0">
              <a:latin typeface="Favorit Pro Medium" panose="02000006030000020004" pitchFamily="2" charset="0"/>
              <a:ea typeface="Favorit Pro Medium" panose="02000006030000020004" pitchFamily="2" charset="0"/>
            </a:endParaRPr>
          </a:p>
          <a:p>
            <a:r>
              <a:rPr lang="ru-RU" sz="2250" dirty="0">
                <a:latin typeface="Favorit Pro Medium" panose="02000006030000020004" pitchFamily="2" charset="0"/>
                <a:ea typeface="Favorit Pro Medium" panose="02000006030000020004" pitchFamily="2" charset="0"/>
              </a:rPr>
              <a:t> А.А. Волвенко</a:t>
            </a:r>
            <a:endParaRPr lang="en-US" sz="2250" dirty="0">
              <a:latin typeface="Favorit Pro Medium" panose="02000006030000020004" pitchFamily="2" charset="0"/>
              <a:ea typeface="Favorit Pro Medium" panose="02000006030000020004" pitchFamily="2" charset="0"/>
            </a:endParaRPr>
          </a:p>
          <a:p>
            <a:endParaRPr lang="en-US" sz="2250" dirty="0">
              <a:latin typeface="Favorit Pro Medium" panose="02000006030000020004" pitchFamily="2" charset="0"/>
              <a:ea typeface="Favorit Pro Medium" panose="02000006030000020004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4565" y="439272"/>
            <a:ext cx="4760259" cy="6087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9986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8423" y="215153"/>
            <a:ext cx="4850385" cy="5653835"/>
          </a:xfrm>
        </p:spPr>
        <p:txBody>
          <a:bodyPr>
            <a:normAutofit/>
          </a:bodyPr>
          <a:lstStyle/>
          <a:p>
            <a:r>
              <a:rPr lang="ru-RU" sz="2400" dirty="0"/>
              <a:t>В середине </a:t>
            </a:r>
            <a:r>
              <a:rPr lang="en-US" sz="2400" dirty="0"/>
              <a:t>XIX</a:t>
            </a:r>
            <a:r>
              <a:rPr lang="ru-RU" sz="2400" dirty="0"/>
              <a:t> века отец Н.И. Краснова генерал–лейтенант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Иван Иванович Краснов</a:t>
            </a:r>
            <a:r>
              <a:rPr lang="ru-RU" sz="2400" dirty="0"/>
              <a:t>, один из ярких представителей казачьего рода Красновых , сыгравшего важную роль в общественно-политической и военной истории Дона, поместил оригинальную статью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«Верховые и низовые казаки» </a:t>
            </a:r>
            <a:r>
              <a:rPr lang="ru-RU" sz="2400" dirty="0"/>
              <a:t>в журнале «Военный сборник»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1858 г</a:t>
            </a:r>
            <a:r>
              <a:rPr lang="ru-RU" sz="2400" dirty="0"/>
              <a:t>.</a:t>
            </a:r>
          </a:p>
          <a:p>
            <a:r>
              <a:rPr lang="ru-RU" sz="2400" dirty="0"/>
              <a:t>Следуя народной традиции он делит казаков на:</a:t>
            </a:r>
          </a:p>
          <a:p>
            <a:r>
              <a:rPr lang="ru-RU" sz="2400" dirty="0"/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«верховых» </a:t>
            </a:r>
            <a:r>
              <a:rPr lang="ru-RU" sz="2400" dirty="0"/>
              <a:t>и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«низовых» </a:t>
            </a:r>
            <a:r>
              <a:rPr lang="ru-RU" sz="2400" dirty="0"/>
              <a:t>казаков, но также упоминает еще и т.н.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серединцев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r>
              <a:rPr lang="ru-RU" sz="2400" dirty="0"/>
              <a:t>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2495" y="215153"/>
            <a:ext cx="4536140" cy="52444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3756" y="5459638"/>
            <a:ext cx="2182557" cy="104860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58C7F5-4BF3-1B4A-9195-A678F965F55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382345" y="115171"/>
            <a:ext cx="714794" cy="71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1017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1341" y="779913"/>
            <a:ext cx="6024283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«Больше брюнетов, черноглазых и черноволосых; от природы они менее крепкого сложения и нелегко переносят большие труды; они ловки и проворны и быстро развиваются, но подобно всем южным народам – не долговечны»</a:t>
            </a:r>
          </a:p>
          <a:p>
            <a:r>
              <a:rPr lang="ru-RU" sz="2000" b="1" dirty="0"/>
              <a:t>«У низовых казаков не замечается ни простоты нравов, ни патриархальности. Женатые дети бросают своих отцов, строят новые дома, нередко разоряются, отчего бывают неисправны к снаряжению себя на службу… </a:t>
            </a:r>
          </a:p>
          <a:p>
            <a:r>
              <a:rPr lang="ru-RU" sz="2000" b="1" dirty="0"/>
              <a:t>Низовые казаки выказывают любовь к родине, к своим правам и привилегиям; однако ж следует заметить, что права казаков на рыбные ловли, </a:t>
            </a:r>
            <a:r>
              <a:rPr lang="ru-RU" sz="2000" b="1" dirty="0" err="1"/>
              <a:t>манычскую</a:t>
            </a:r>
            <a:r>
              <a:rPr lang="ru-RU" sz="2000" b="1" dirty="0"/>
              <a:t> соль, каменноугольные разработки, заведение частных конских табунов и другие довольствия, гораздо более интересуют низовых казаков, потому что верховые этими довольствиями не пользуются, по самому географическому положению своих станиц».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613647" y="133582"/>
            <a:ext cx="95563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Описание низовых казаков в сер. XIX века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1425" y="779913"/>
            <a:ext cx="4038600" cy="57531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D58C7F5-4BF3-1B4A-9195-A678F965F55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337522" y="133582"/>
            <a:ext cx="714794" cy="71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037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8565" y="1101369"/>
            <a:ext cx="580913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«Низовые казаки любят чины и почести, а первым благом на земле считают материальное богатство: наряды, красивые дома, хорошую мебель, статных лошадей и модные экипажи: но они нерасчетливы и склонны к удовольствиям общественной жизни… </a:t>
            </a:r>
          </a:p>
          <a:p>
            <a:r>
              <a:rPr lang="ru-RU" sz="2400" b="1" dirty="0"/>
              <a:t>Низовые казаки… готовы слушать по целым дням адвокатов и ораторов: краснобайство у них в большом почете и за красноречивым оратором они готовы пойти и в огонь и в воду… но не любят, чтобы недостатки их выговаривали им прямо»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3190" y="251506"/>
            <a:ext cx="9748349" cy="101202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3026" y="1101369"/>
            <a:ext cx="4703844" cy="518997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D58C7F5-4BF3-1B4A-9195-A678F965F55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359473" y="251506"/>
            <a:ext cx="714794" cy="71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1015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39271" y="1102660"/>
            <a:ext cx="6293223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/>
              <a:t>Казаки – «</a:t>
            </a:r>
            <a:r>
              <a:rPr lang="ru-RU" sz="2500" b="1" dirty="0" err="1"/>
              <a:t>серединцы</a:t>
            </a:r>
            <a:r>
              <a:rPr lang="ru-RU" sz="2500" b="1" dirty="0"/>
              <a:t>» располагались по всему течению Дона от Казанской до Раздорской станицы. </a:t>
            </a:r>
          </a:p>
          <a:p>
            <a:r>
              <a:rPr lang="ru-RU" sz="2500" b="1" dirty="0"/>
              <a:t> «</a:t>
            </a:r>
            <a:r>
              <a:rPr lang="ru-RU" sz="2500" b="1" dirty="0" err="1"/>
              <a:t>Серединцы</a:t>
            </a:r>
            <a:r>
              <a:rPr lang="ru-RU" sz="2500" b="1" dirty="0"/>
              <a:t>» «говорят русским языком, с малою примесью </a:t>
            </a:r>
            <a:r>
              <a:rPr lang="ru-RU" sz="2500" b="1" dirty="0" err="1"/>
              <a:t>своесозданных</a:t>
            </a:r>
            <a:r>
              <a:rPr lang="ru-RU" sz="2500" b="1" dirty="0"/>
              <a:t> слов», а сам русский язык занесен «сюда выходцами из Новгорода и в нравах своих они выказывают прямых и честных новгородцев». </a:t>
            </a:r>
          </a:p>
          <a:p>
            <a:r>
              <a:rPr lang="ru-RU" sz="2500" b="1" dirty="0"/>
              <a:t>«</a:t>
            </a:r>
            <a:r>
              <a:rPr lang="ru-RU" sz="2500" b="1" dirty="0" err="1"/>
              <a:t>Серединцы</a:t>
            </a:r>
            <a:r>
              <a:rPr lang="ru-RU" sz="2500" b="1" dirty="0"/>
              <a:t>» также «простодушны и даже наивны, потому что готовы на слово поверить всякому нелепому слуху». </a:t>
            </a:r>
          </a:p>
          <a:p>
            <a:r>
              <a:rPr lang="ru-RU" sz="2500" b="1" dirty="0"/>
              <a:t>К военной службе «</a:t>
            </a:r>
            <a:r>
              <a:rPr lang="ru-RU" sz="2500" b="1" dirty="0" err="1"/>
              <a:t>серединцы</a:t>
            </a:r>
            <a:r>
              <a:rPr lang="ru-RU" sz="2500" b="1" dirty="0"/>
              <a:t>» подготовлены лучше, чем другие казаки</a:t>
            </a:r>
            <a:r>
              <a:rPr lang="ru-RU" sz="2500" dirty="0"/>
              <a:t>. 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779414" y="223229"/>
            <a:ext cx="72912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Описание казаков - </a:t>
            </a:r>
            <a:r>
              <a:rPr lang="ru-RU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серединцев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3153" y="1102660"/>
            <a:ext cx="4419600" cy="541468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D58C7F5-4BF3-1B4A-9195-A678F965F55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373380" y="142065"/>
            <a:ext cx="714794" cy="71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4196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45459" y="1070446"/>
            <a:ext cx="606910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«</a:t>
            </a:r>
            <a:r>
              <a:rPr lang="ru-RU" sz="2400" b="1" dirty="0" err="1"/>
              <a:t>Серединцы</a:t>
            </a:r>
            <a:r>
              <a:rPr lang="ru-RU" sz="2400" b="1" dirty="0"/>
              <a:t>» –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«сердце» донской земли</a:t>
            </a:r>
            <a:r>
              <a:rPr lang="ru-RU" sz="2400" b="1" dirty="0"/>
              <a:t>, со своею важною осанкой, мерною красиво-русскою речью – суть истинные сыны теперешнего Дона, настоящие его представители; у них народность казаков сохранилась во всегдашней готовности идти по первому призыву правительства на войну; в постоянной деятельности и даже в играх детей, которые любят здесь наездничать, упражняются в кулачных боях и подготавливаются… </a:t>
            </a:r>
            <a:r>
              <a:rPr lang="ru-RU" sz="2400" b="1" dirty="0" err="1"/>
              <a:t>стрелянием</a:t>
            </a:r>
            <a:r>
              <a:rPr lang="ru-RU" sz="2400" b="1" dirty="0"/>
              <a:t> из пистолетов; только у </a:t>
            </a:r>
            <a:r>
              <a:rPr lang="ru-RU" sz="2400" b="1" dirty="0" err="1"/>
              <a:t>серединцев</a:t>
            </a:r>
            <a:r>
              <a:rPr lang="ru-RU" sz="2400" b="1" dirty="0"/>
              <a:t> можно услышать воинственные песни про Ермака, про Азовское сидение, про Стеньку Разина, Булавина и Некрасова»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384967" y="285982"/>
            <a:ext cx="72912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Описание казаков - </a:t>
            </a:r>
            <a:r>
              <a:rPr lang="ru-RU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серединцев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9670" y="1206598"/>
            <a:ext cx="3845859" cy="536000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D58C7F5-4BF3-1B4A-9195-A678F965F55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95529" y="142065"/>
            <a:ext cx="714794" cy="71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5263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04801" y="984903"/>
            <a:ext cx="653527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«Верховые» казаки отличаются в основном крепким телосложением, среди них большинство – русые и сероглазые.</a:t>
            </a:r>
          </a:p>
          <a:p>
            <a:r>
              <a:rPr lang="ru-RU" sz="2000" b="1" dirty="0"/>
              <a:t>«Верховым» казакам приписывают неразборчивость в употреблении пищи, главным критерием которой является «дешевизна»; отсутствие предприимчивости – «нажитые капиталы редко пускают в оборот, а чрез это богатеют не шибко, но за то редко и банкротятся»; стремление к накопительству – любят собирать «деньги на черный день» и создавать многолетние «запасы сена и хлеба в скирдах»; угрюмость в характере – «молчаливы, не любезны, не дружелюбны» и пр.  </a:t>
            </a:r>
          </a:p>
          <a:p>
            <a:r>
              <a:rPr lang="ru-RU" sz="2000" b="1" dirty="0"/>
              <a:t>«В нравах своих «</a:t>
            </a:r>
            <a:r>
              <a:rPr lang="ru-RU" sz="2000" b="1" dirty="0" err="1"/>
              <a:t>верховцы</a:t>
            </a:r>
            <a:r>
              <a:rPr lang="ru-RU" sz="2000" b="1" dirty="0"/>
              <a:t>» более суровы, чем патриархальны: отцы их деспоты своих семейств… так что сын, несмотря на свое звание, обязан перед отцом стоять и без приказания не сметь садиться. Но вместе с этим «</a:t>
            </a:r>
            <a:r>
              <a:rPr lang="ru-RU" sz="2000" b="1" dirty="0" err="1"/>
              <a:t>верховцы</a:t>
            </a:r>
            <a:r>
              <a:rPr lang="ru-RU" sz="2000" b="1" dirty="0"/>
              <a:t>» отличаются более других радушием и хлебосольством, рачительны и трудолюбивы в хозяйстве».</a:t>
            </a:r>
            <a:r>
              <a:rPr lang="ru-RU" sz="2000" dirty="0"/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908180" y="97723"/>
            <a:ext cx="70490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Описание «верховых» казаков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0070" y="1308847"/>
            <a:ext cx="5154705" cy="467537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D58C7F5-4BF3-1B4A-9195-A678F965F55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79981" y="97723"/>
            <a:ext cx="714794" cy="71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7494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57200" y="1381996"/>
            <a:ext cx="620357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К военной службе «верховые» казаки «выказывают холодность», а также не придают должного значения состоянию военной амуниции и довольно равнодушны к правам и привилегиям казаков, «так что более всего выражают военно-поселенное, а не казачье войско». В тоже время, поступив на службу, «</a:t>
            </a:r>
            <a:r>
              <a:rPr lang="ru-RU" sz="2000" b="1" dirty="0" err="1"/>
              <a:t>верховцы</a:t>
            </a:r>
            <a:r>
              <a:rPr lang="ru-RU" sz="2000" b="1" dirty="0"/>
              <a:t>» оказываются «старательными и уступчивыми, исполнительными и аккуратными, за что чаще других получают награды, но далеко не идут, предпочитая славе и почестям материальное спокойствие». </a:t>
            </a:r>
          </a:p>
          <a:p>
            <a:r>
              <a:rPr lang="ru-RU" sz="2000" b="1" dirty="0"/>
              <a:t>«Верховые» казаки «также русские выходцы, но мало привившие себе казачьего элемента, и в языке, и в нравах отличаются от </a:t>
            </a:r>
            <a:r>
              <a:rPr lang="ru-RU" sz="2000" b="1" dirty="0" err="1"/>
              <a:t>серединцев</a:t>
            </a:r>
            <a:r>
              <a:rPr lang="ru-RU" sz="2000" b="1" dirty="0"/>
              <a:t>». В языке «верховых» казаков присутствует много «</a:t>
            </a:r>
            <a:r>
              <a:rPr lang="ru-RU" sz="2000" b="1" dirty="0" err="1"/>
              <a:t>своесозданных</a:t>
            </a:r>
            <a:r>
              <a:rPr lang="ru-RU" sz="2000" b="1" dirty="0"/>
              <a:t> слов… Бог весть откуда набранных, так что даже речь постороннему не совсем понятна»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36376" y="330805"/>
            <a:ext cx="79965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Описание «верховых» казаков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0094" y="1497104"/>
            <a:ext cx="5217460" cy="450028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D58C7F5-4BF3-1B4A-9195-A678F965F55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85121" y="73166"/>
            <a:ext cx="714794" cy="71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7543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259976"/>
            <a:ext cx="6296118" cy="2205318"/>
          </a:xfrm>
        </p:spPr>
        <p:txBody>
          <a:bodyPr>
            <a:noAutofit/>
          </a:bodyPr>
          <a:lstStyle/>
          <a:p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Внутреннее деление донского казачества, помимо прогрессирующей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имущественной дифференциации</a:t>
            </a: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, создавало и другие, преимущественно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бытовые зоны «напряженности»</a:t>
            </a: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и пересечения интересов среди казачества. До 1917 г. существовала вражда между «верховыми» и «низовыми» казаками. 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7790328" y="987425"/>
            <a:ext cx="3565059" cy="4873625"/>
          </a:xfrm>
        </p:spPr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545975"/>
            <a:ext cx="6296118" cy="3944471"/>
          </a:xfrm>
        </p:spPr>
        <p:txBody>
          <a:bodyPr>
            <a:noAutofit/>
          </a:bodyPr>
          <a:lstStyle/>
          <a:p>
            <a:r>
              <a:rPr lang="ru-RU" sz="2400" dirty="0"/>
              <a:t>Первый директор Новочеркасского Музея донского казачества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Х.И. Попов </a:t>
            </a:r>
            <a:r>
              <a:rPr lang="ru-RU" sz="2400" dirty="0"/>
              <a:t>вспоминал «как в полках казаки верховые насмешливо говорили низовым, что у них будто бы «</a:t>
            </a:r>
            <a:r>
              <a:rPr lang="ru-RU" sz="2400" dirty="0" err="1"/>
              <a:t>суми</a:t>
            </a:r>
            <a:r>
              <a:rPr lang="ru-RU" sz="2400" dirty="0"/>
              <a:t> </a:t>
            </a:r>
            <a:r>
              <a:rPr lang="ru-RU" sz="2400" dirty="0" err="1"/>
              <a:t>сомови</a:t>
            </a:r>
            <a:r>
              <a:rPr lang="ru-RU" sz="2400" dirty="0"/>
              <a:t>, </a:t>
            </a:r>
            <a:r>
              <a:rPr lang="ru-RU" sz="2400" dirty="0" err="1"/>
              <a:t>толчи</a:t>
            </a:r>
            <a:r>
              <a:rPr lang="ru-RU" sz="2400" dirty="0"/>
              <a:t> тараньи», намекая на скудные запасы, привезенные из дома (в сумах из сомовой кожи – тарань: намек на рыболовство). В ответ на это низовые говорили верховым, что у тех «бурсак колесо </a:t>
            </a:r>
            <a:r>
              <a:rPr lang="ru-RU" sz="2400" dirty="0" err="1"/>
              <a:t>затормосил</a:t>
            </a:r>
            <a:r>
              <a:rPr lang="ru-RU" sz="2400" dirty="0"/>
              <a:t>», высмеивая обильные запасы бурсаков сухарей, привозимые служилыми из дома»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0608" y="428203"/>
            <a:ext cx="4604497" cy="599206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D58C7F5-4BF3-1B4A-9195-A678F965F55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95013" y="70806"/>
            <a:ext cx="714794" cy="71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1343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6305083" cy="1039906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Принадлежность казака к той или иной станице также демонстрировала определенные отличия в его облике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1568823"/>
            <a:ext cx="6305083" cy="4823012"/>
          </a:xfrm>
        </p:spPr>
        <p:txBody>
          <a:bodyPr>
            <a:noAutofit/>
          </a:bodyPr>
          <a:lstStyle/>
          <a:p>
            <a:r>
              <a:rPr lang="ru-RU" sz="2000" dirty="0"/>
              <a:t>Историк обычного права и этнограф XIX в.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М.Н.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Харузин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dirty="0"/>
              <a:t>писал: «Почти каждая станица… носит на себе особый отпечаток, выражающийся в произношении, формах быта, обрядах и т.п. Казак по говору и по ухваткам метко определяет место жительства встречаемого им казака. Различие между станицами особенно ярко замечается в свадебных обрядах, которые, приближаясь вообще или к великорусскому или малороссийскому типу, тем не менее, несколько разнообразны в частностях, что иногда, по словам самих казаков, в той же станице обряды, принятые на одном конце, вовсе не употребляются на другом. Но каковы бы ни были элементы, из которых создалось и выросло донское казачество, как ни разнообразны местные обычаи и обряды – все-таки элементу великорусскому, обрядам и обычаям великорусским принадлежит первое место»</a:t>
            </a:r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7779" b="17779"/>
          <a:stretch>
            <a:fillRect/>
          </a:stretch>
        </p:blipFill>
        <p:spPr>
          <a:xfrm>
            <a:off x="7333130" y="1237130"/>
            <a:ext cx="4563034" cy="477818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58C7F5-4BF3-1B4A-9195-A678F965F55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92698" y="99803"/>
            <a:ext cx="714794" cy="71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3402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259977"/>
            <a:ext cx="11137059" cy="1039906"/>
          </a:xfrm>
        </p:spPr>
        <p:txBody>
          <a:bodyPr>
            <a:normAutofit/>
          </a:bodyPr>
          <a:lstStyle/>
          <a:p>
            <a:pPr algn="ctr"/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Тенденция видеть в развитии и в природе казачества влияние разнообразных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этно-исторических факторов</a:t>
            </a: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будет сохраняться в литературе, посвященной донскому казачеству, на протяжении всей II пол. XIX – нач. XX века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7" y="1299883"/>
            <a:ext cx="8008377" cy="5217457"/>
          </a:xfrm>
        </p:spPr>
        <p:txBody>
          <a:bodyPr>
            <a:noAutofit/>
          </a:bodyPr>
          <a:lstStyle/>
          <a:p>
            <a:r>
              <a:rPr lang="ru-RU" sz="2300" dirty="0"/>
              <a:t>В книге подполковника Генерального штаба В.В. Лобачевского под грифом «Не подлежит оглашению» (1908) утверждается, что «…какого бы в прошлом ни был происхождения донской казак, он, хотя и говорит на великорусском наречии, считает себя принадлежащим к особой, отличной и от </a:t>
            </a:r>
            <a:r>
              <a:rPr lang="ru-RU" sz="2300" dirty="0" err="1"/>
              <a:t>великоруссов</a:t>
            </a:r>
            <a:r>
              <a:rPr lang="ru-RU" sz="2300" dirty="0"/>
              <a:t> и от </a:t>
            </a:r>
            <a:r>
              <a:rPr lang="ru-RU" sz="2300" dirty="0" err="1"/>
              <a:t>малоруссов</a:t>
            </a:r>
            <a:r>
              <a:rPr lang="ru-RU" sz="2300" dirty="0"/>
              <a:t> народности»</a:t>
            </a:r>
          </a:p>
          <a:p>
            <a:endParaRPr lang="ru-RU" sz="2300" dirty="0"/>
          </a:p>
          <a:p>
            <a:endParaRPr lang="ru-RU" sz="2300" dirty="0"/>
          </a:p>
          <a:p>
            <a:endParaRPr lang="ru-RU" sz="2300" dirty="0"/>
          </a:p>
          <a:p>
            <a:endParaRPr lang="ru-RU" sz="2300" dirty="0"/>
          </a:p>
          <a:p>
            <a:endParaRPr lang="ru-RU" sz="2300" dirty="0"/>
          </a:p>
          <a:p>
            <a:endParaRPr lang="ru-RU" sz="23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3671" y="1299884"/>
            <a:ext cx="3003176" cy="481404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58C7F5-4BF3-1B4A-9195-A678F965F55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77206" y="65136"/>
            <a:ext cx="714794" cy="7147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457" y="3316940"/>
            <a:ext cx="8373035" cy="2952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878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9876" y="2214283"/>
            <a:ext cx="10768104" cy="3334871"/>
          </a:xfrm>
        </p:spPr>
        <p:txBody>
          <a:bodyPr>
            <a:normAutofit/>
          </a:bodyPr>
          <a:lstStyle/>
          <a:p>
            <a:r>
              <a:rPr lang="ru-RU" sz="3600" dirty="0"/>
              <a:t>Казаки дворяне (потомственные и личные), </a:t>
            </a:r>
          </a:p>
          <a:p>
            <a:r>
              <a:rPr lang="ru-RU" sz="3600" dirty="0"/>
              <a:t>собственно казаки</a:t>
            </a:r>
          </a:p>
          <a:p>
            <a:r>
              <a:rPr lang="ru-RU" sz="3600" dirty="0"/>
              <a:t>казаки, входящие в состав торгового общества. </a:t>
            </a:r>
          </a:p>
          <a:p>
            <a:r>
              <a:rPr lang="ru-RU" sz="3600" dirty="0"/>
              <a:t>Отдельное положение занимали священнослужители казачьего происхождения.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959223" y="367571"/>
            <a:ext cx="1030941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Казачье население в официальных документах II пол. XIX – нач. XX вв. относилось к «войсковому сословию» и делилось на следующие группы: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8634" y="230541"/>
            <a:ext cx="713294" cy="71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8501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73753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Антропологические сведения о донском казачестве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839788" y="1102661"/>
            <a:ext cx="5157787" cy="959222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Николай Васильевич </a:t>
            </a:r>
            <a:r>
              <a:rPr lang="ru-RU" dirty="0" err="1"/>
              <a:t>Барминский</a:t>
            </a:r>
            <a:r>
              <a:rPr lang="ru-RU" dirty="0"/>
              <a:t> (1818—1877) — русский врач, анатом, доктор медицины и хирургии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839788" y="2061883"/>
            <a:ext cx="5157787" cy="412778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Он делил «русских, обитающих в Донской области на следующие группы: казаки с преобладанием великорусского типа в округах </a:t>
            </a:r>
            <a:r>
              <a:rPr lang="ru-RU" dirty="0" err="1"/>
              <a:t>Хоперском</a:t>
            </a:r>
            <a:r>
              <a:rPr lang="ru-RU" dirty="0"/>
              <a:t> и </a:t>
            </a:r>
            <a:r>
              <a:rPr lang="ru-RU" dirty="0" err="1"/>
              <a:t>Усть</a:t>
            </a:r>
            <a:r>
              <a:rPr lang="ru-RU" dirty="0"/>
              <a:t>-Медведицком, казаки с преобладанием малороссийского типа в северной части Черкасского, в 1-ом Донском и в южной части Донецкого округов, казаки с преобладанием монгольского типа по р. Дон, начиная от </a:t>
            </a:r>
            <a:r>
              <a:rPr lang="ru-RU" dirty="0" err="1"/>
              <a:t>Качалинской</a:t>
            </a:r>
            <a:r>
              <a:rPr lang="ru-RU" dirty="0"/>
              <a:t> станицы до самого Новочеркасска»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6097588" y="1170316"/>
            <a:ext cx="5183188" cy="823912"/>
          </a:xfrm>
        </p:spPr>
        <p:txBody>
          <a:bodyPr/>
          <a:lstStyle/>
          <a:p>
            <a:r>
              <a:rPr lang="ru-RU" dirty="0"/>
              <a:t>«Россия. Полное географическое описание нашего отечества»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6172200" y="2061883"/>
            <a:ext cx="5183188" cy="389068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В нем приводится таблица типов студентов Харьковского университета, в которой сравниваются казаки-студенты со студентами великорусского и малорусского происхождения по показателям цвета волос, глаз в процентном отношении и среднего роста (антропологические данные за 1887–1897)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D58C7F5-4BF3-1B4A-9195-A678F965F55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76157" y="204818"/>
            <a:ext cx="714794" cy="71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70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4702454"/>
              </p:ext>
            </p:extLst>
          </p:nvPr>
        </p:nvGraphicFramePr>
        <p:xfrm>
          <a:off x="905434" y="439346"/>
          <a:ext cx="10448365" cy="47691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926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28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28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4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445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035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4244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3617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46904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728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255060"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Цвет волос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Цвет глаз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Средний рост (см.)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89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светлорусый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темнорусый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черный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рыжий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серый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голубой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карий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черный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242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Казак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29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52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17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48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3,7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41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3,7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170,7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242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Великорусс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22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58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17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44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13,8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30,6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9,2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171,2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006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Малорусс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16,2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65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15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2,2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36,5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13,2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44,3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169,8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23365" y="5334018"/>
            <a:ext cx="1039905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Таким образом, казаки-студенты по цвету волос более всего подходят к </a:t>
            </a:r>
            <a:r>
              <a:rPr lang="ru-RU" sz="2800" dirty="0" err="1"/>
              <a:t>великоруссам</a:t>
            </a:r>
            <a:r>
              <a:rPr lang="ru-RU" sz="2800" dirty="0"/>
              <a:t>, а по цвету глаз (карий) – более к </a:t>
            </a:r>
            <a:r>
              <a:rPr lang="ru-RU" sz="2800" dirty="0" err="1"/>
              <a:t>малоруссам</a:t>
            </a:r>
            <a:endParaRPr lang="ru-RU" sz="28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D58C7F5-4BF3-1B4A-9195-A678F965F55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77206" y="97241"/>
            <a:ext cx="714794" cy="71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6187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0282" y="1580029"/>
            <a:ext cx="3429000" cy="419100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9789" y="437029"/>
            <a:ext cx="7318094" cy="1857936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Виктор Валерианович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Бунак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(1891— 1979)  советский антрополог и анатом, один из основоположников советской антропологической школы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839788" y="2850776"/>
            <a:ext cx="7246377" cy="3756212"/>
          </a:xfrm>
        </p:spPr>
        <p:txBody>
          <a:bodyPr>
            <a:noAutofit/>
          </a:bodyPr>
          <a:lstStyle/>
          <a:p>
            <a:r>
              <a:rPr lang="ru-RU" sz="2800" dirty="0"/>
              <a:t>В ходе многолетнего исследования В.В. </a:t>
            </a:r>
            <a:r>
              <a:rPr lang="ru-RU" sz="2800" dirty="0" err="1"/>
              <a:t>Бунак</a:t>
            </a:r>
            <a:r>
              <a:rPr lang="ru-RU" sz="2800" dirty="0"/>
              <a:t> осмотрел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250</a:t>
            </a:r>
            <a:r>
              <a:rPr lang="ru-RU" sz="2800" dirty="0"/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казаков</a:t>
            </a:r>
            <a:r>
              <a:rPr lang="ru-RU" sz="2800" dirty="0"/>
              <a:t> разных возрастов и собрал материал, относящийся к «окраске глаз, волос, росту, головному, двум лицевым указателям и физиономическому типу». </a:t>
            </a:r>
          </a:p>
          <a:p>
            <a:r>
              <a:rPr lang="ru-RU" sz="2800" dirty="0"/>
              <a:t>Результаты исследования от отразил в статье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«Антропологический тип донских казаков» (1916)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58C7F5-4BF3-1B4A-9195-A678F965F55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310627" y="79632"/>
            <a:ext cx="714794" cy="71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7911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814603"/>
            <a:ext cx="11116235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/>
              <a:t>Эти казаки происходили из 40 станиц, находящихся в разных местах Области войска Донского, разделенных В.В. </a:t>
            </a:r>
            <a:r>
              <a:rPr lang="ru-RU" sz="2600" dirty="0" err="1"/>
              <a:t>Бунаком</a:t>
            </a:r>
            <a:r>
              <a:rPr lang="ru-RU" sz="2600" dirty="0"/>
              <a:t> на пять групп, «соответствующих пяти различным историко-этнографическим провинциям»: </a:t>
            </a:r>
          </a:p>
          <a:p>
            <a:pPr marL="342900" indent="-342900">
              <a:buAutoNum type="arabicParenR"/>
            </a:pPr>
            <a:r>
              <a:rPr lang="ru-RU" sz="2600" dirty="0"/>
              <a:t>группа </a:t>
            </a:r>
            <a:r>
              <a:rPr lang="ru-RU" sz="2600" dirty="0" err="1"/>
              <a:t>Нижнедонских</a:t>
            </a:r>
            <a:r>
              <a:rPr lang="ru-RU" sz="2600" dirty="0"/>
              <a:t> станиц, вверх по течению Дона, от </a:t>
            </a:r>
            <a:r>
              <a:rPr lang="ru-RU" sz="2600" dirty="0" err="1"/>
              <a:t>Елисаветовской</a:t>
            </a:r>
            <a:r>
              <a:rPr lang="ru-RU" sz="2600" dirty="0"/>
              <a:t> до Константиновской - </a:t>
            </a: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низовые</a:t>
            </a:r>
            <a:r>
              <a:rPr lang="ru-RU" sz="2600" dirty="0"/>
              <a:t>; </a:t>
            </a:r>
          </a:p>
          <a:p>
            <a:pPr marL="342900" indent="-342900">
              <a:buAutoNum type="arabicParenR"/>
            </a:pPr>
            <a:r>
              <a:rPr lang="ru-RU" sz="2600" dirty="0"/>
              <a:t>группа Донецких станиц, по течению Донца, от Луганской до </a:t>
            </a:r>
            <a:r>
              <a:rPr lang="ru-RU" sz="2600" dirty="0" err="1"/>
              <a:t>Кундрюческой</a:t>
            </a:r>
            <a:r>
              <a:rPr lang="ru-RU" sz="2600" dirty="0"/>
              <a:t> - </a:t>
            </a: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донецкие</a:t>
            </a:r>
            <a:r>
              <a:rPr lang="ru-RU" sz="2600" dirty="0"/>
              <a:t>; </a:t>
            </a:r>
          </a:p>
          <a:p>
            <a:pPr marL="342900" indent="-342900">
              <a:buAutoNum type="arabicParenR"/>
            </a:pPr>
            <a:r>
              <a:rPr lang="ru-RU" sz="2600" dirty="0"/>
              <a:t>группа </a:t>
            </a:r>
            <a:r>
              <a:rPr lang="ru-RU" sz="2600" dirty="0" err="1"/>
              <a:t>Среднедонских</a:t>
            </a:r>
            <a:r>
              <a:rPr lang="ru-RU" sz="2600" dirty="0"/>
              <a:t> станиц, вверх по Дону, от Константиновской до ст. </a:t>
            </a:r>
            <a:r>
              <a:rPr lang="ru-RU" sz="2600" dirty="0" err="1"/>
              <a:t>Кременской</a:t>
            </a:r>
            <a:r>
              <a:rPr lang="ru-RU" sz="2600" dirty="0"/>
              <a:t> - </a:t>
            </a:r>
            <a:r>
              <a:rPr lang="ru-RU" sz="2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серединцы</a:t>
            </a:r>
            <a:r>
              <a:rPr lang="ru-RU" sz="2600" dirty="0"/>
              <a:t>; </a:t>
            </a:r>
          </a:p>
          <a:p>
            <a:pPr marL="342900" indent="-342900">
              <a:buAutoNum type="arabicParenR"/>
            </a:pPr>
            <a:r>
              <a:rPr lang="ru-RU" sz="2600" dirty="0"/>
              <a:t>группа </a:t>
            </a:r>
            <a:r>
              <a:rPr lang="ru-RU" sz="2600" dirty="0" err="1"/>
              <a:t>Верхнедонских</a:t>
            </a:r>
            <a:r>
              <a:rPr lang="ru-RU" sz="2600" dirty="0"/>
              <a:t> станиц, по Дону, от </a:t>
            </a:r>
            <a:r>
              <a:rPr lang="ru-RU" sz="2600" dirty="0" err="1"/>
              <a:t>Кременской</a:t>
            </a:r>
            <a:r>
              <a:rPr lang="ru-RU" sz="2600" dirty="0"/>
              <a:t> до Казанской и по р. Медведице - </a:t>
            </a: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верховые</a:t>
            </a:r>
            <a:r>
              <a:rPr lang="ru-RU" sz="2600" dirty="0"/>
              <a:t>; </a:t>
            </a:r>
          </a:p>
          <a:p>
            <a:pPr marL="342900" indent="-342900">
              <a:buAutoNum type="arabicParenR"/>
            </a:pPr>
            <a:r>
              <a:rPr lang="ru-RU" sz="2600" dirty="0"/>
              <a:t>группа </a:t>
            </a:r>
            <a:r>
              <a:rPr lang="ru-RU" sz="2600" dirty="0" err="1"/>
              <a:t>Хоперских</a:t>
            </a:r>
            <a:r>
              <a:rPr lang="ru-RU" sz="2600" dirty="0"/>
              <a:t> станиц, по </a:t>
            </a:r>
            <a:r>
              <a:rPr lang="ru-RU" sz="2600" dirty="0" err="1"/>
              <a:t>Хопру</a:t>
            </a:r>
            <a:r>
              <a:rPr lang="ru-RU" sz="2600" dirty="0"/>
              <a:t> и по Бузулуку, от Михайловской и от Филипповской до </a:t>
            </a:r>
            <a:r>
              <a:rPr lang="ru-RU" sz="2600" dirty="0" err="1"/>
              <a:t>Федосеевской</a:t>
            </a:r>
            <a:r>
              <a:rPr lang="ru-RU" sz="2600" dirty="0"/>
              <a:t> - </a:t>
            </a:r>
            <a:r>
              <a:rPr lang="ru-RU" sz="2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хоперцы</a:t>
            </a:r>
            <a:r>
              <a:rPr lang="ru-RU" sz="2600" dirty="0"/>
              <a:t>. </a:t>
            </a:r>
          </a:p>
          <a:p>
            <a:endParaRPr lang="ru-RU" sz="2600" dirty="0"/>
          </a:p>
          <a:p>
            <a:r>
              <a:rPr lang="ru-RU" dirty="0"/>
              <a:t>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D58C7F5-4BF3-1B4A-9195-A678F965F55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229946" y="99809"/>
            <a:ext cx="714794" cy="71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0957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D58C7F5-4BF3-1B4A-9195-A678F965F55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256840" y="88277"/>
            <a:ext cx="714794" cy="7147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2070" y="88277"/>
            <a:ext cx="6752943" cy="6544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6327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57200" y="2564429"/>
            <a:ext cx="1140310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 какой мере все эти разнородные этнические элементы смешались, каков их результат, что оказалось преобладающий и что подавленным, – сказать трудно; во всяком случае, ни этнографически, ни диалектически донское казачество не представляет общего однородного типа. Особенно заметно влияние выходцев из Слободской Украины на казачестве донецком и низовом и великороссов восточной черноземной полосы на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хоперском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Верховое и серединное казачество представляет типы более чистые и своеобразные».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76519" y="372506"/>
            <a:ext cx="1168101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В.В.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Бунак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подробно проанализировал исторические обстоятельства формирования донской казачьей «народности», этапы заселения Дона, демографические показатели и пришел к следующему заключению: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D58C7F5-4BF3-1B4A-9195-A678F965F55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220981" y="211780"/>
            <a:ext cx="714794" cy="71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0334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87505" y="326882"/>
            <a:ext cx="5334001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В.В. </a:t>
            </a:r>
            <a:r>
              <a:rPr lang="ru-RU" sz="2400" dirty="0" err="1"/>
              <a:t>Бунак</a:t>
            </a:r>
            <a:r>
              <a:rPr lang="ru-RU" sz="2400" dirty="0"/>
              <a:t> обрисовал некий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общий тип донского казачества</a:t>
            </a:r>
            <a:r>
              <a:rPr lang="ru-RU" sz="2400" dirty="0"/>
              <a:t>: </a:t>
            </a:r>
          </a:p>
          <a:p>
            <a:r>
              <a:rPr lang="ru-RU" sz="2400" dirty="0"/>
              <a:t>«Прямые или слегка волнистые волосы, густая борода, прямой нос с горизонтальным основанием, широкий разрез глаз, крупный рот, русые или </a:t>
            </a:r>
            <a:r>
              <a:rPr lang="ru-RU" sz="2400" dirty="0" err="1"/>
              <a:t>светлорусые</a:t>
            </a:r>
            <a:r>
              <a:rPr lang="ru-RU" sz="2400" dirty="0"/>
              <a:t> волосы, серые, голубые или смешанные (с зеленым) глаза, сравнительно высокий рост…, относительно широкое лицо. Пользуясь последними признаками, мы можем сопоставить донских казаков с прочими русскими народностями, и они, по-видимому, являются более или менее общими для казачьего населения Дона и прочих великорусских групп…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3507" y="251011"/>
            <a:ext cx="4948517" cy="669785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D58C7F5-4BF3-1B4A-9195-A678F965F55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310628" y="88277"/>
            <a:ext cx="714794" cy="71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4932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69577" y="609617"/>
            <a:ext cx="1057835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Непримиримые дискуссии об этнической и «национальной» природе донского казачества ведутся до сих пор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D58C7F5-4BF3-1B4A-9195-A678F965F55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229945" y="142065"/>
            <a:ext cx="714794" cy="71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346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896600" cy="132556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 отношению к военной и гражданской службе (внешняя, внутренняя, отставка) казаков также разделяют по чинам: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генералы, </a:t>
            </a:r>
          </a:p>
          <a:p>
            <a:r>
              <a:rPr lang="ru-RU" dirty="0"/>
              <a:t>штаб-офицеры, </a:t>
            </a:r>
          </a:p>
          <a:p>
            <a:r>
              <a:rPr lang="ru-RU" dirty="0"/>
              <a:t>обер-офицеры, </a:t>
            </a:r>
          </a:p>
          <a:p>
            <a:r>
              <a:rPr lang="ru-RU" dirty="0"/>
              <a:t>классные чиновники, </a:t>
            </a:r>
          </a:p>
          <a:p>
            <a:r>
              <a:rPr lang="ru-RU" dirty="0"/>
              <a:t>юнкера, </a:t>
            </a:r>
          </a:p>
          <a:p>
            <a:r>
              <a:rPr lang="ru-RU" dirty="0"/>
              <a:t>унтер-офицеры и урядники,</a:t>
            </a:r>
          </a:p>
          <a:p>
            <a:r>
              <a:rPr lang="ru-RU" dirty="0"/>
              <a:t>казаки и </a:t>
            </a:r>
          </a:p>
          <a:p>
            <a:r>
              <a:rPr lang="ru-RU" dirty="0"/>
              <a:t>малолетки.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D58C7F5-4BF3-1B4A-9195-A678F965F55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353800" y="230188"/>
            <a:ext cx="714794" cy="71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230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0982" y="383056"/>
            <a:ext cx="7230035" cy="710640"/>
          </a:xfrm>
        </p:spPr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Донское казачье дворянство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55059"/>
            <a:ext cx="11340353" cy="5056094"/>
          </a:xfrm>
        </p:spPr>
        <p:txBody>
          <a:bodyPr>
            <a:noAutofit/>
          </a:bodyPr>
          <a:lstStyle/>
          <a:p>
            <a:r>
              <a:rPr lang="ru-RU" sz="2700" dirty="0"/>
              <a:t>Донское казачье дворянство относилось к </a:t>
            </a:r>
            <a:r>
              <a:rPr lang="ru-RU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«служилому дворянству»</a:t>
            </a:r>
            <a:r>
              <a:rPr lang="ru-RU" sz="2700" dirty="0"/>
              <a:t>, т.е. дворянское звание могло быть присвоено </a:t>
            </a:r>
            <a:r>
              <a:rPr lang="ru-RU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любому казаку </a:t>
            </a:r>
            <a:r>
              <a:rPr lang="ru-RU" sz="2700" dirty="0"/>
              <a:t>при достижении определенного чина на военной или гражданской службе. </a:t>
            </a:r>
          </a:p>
          <a:p>
            <a:r>
              <a:rPr lang="ru-RU" sz="2700" dirty="0"/>
              <a:t>До отмены крепостного права донские дворяне подразделялись на </a:t>
            </a:r>
            <a:r>
              <a:rPr lang="ru-RU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поместны</a:t>
            </a:r>
            <a:r>
              <a:rPr lang="ru-RU" sz="2700" dirty="0"/>
              <a:t>х и </a:t>
            </a:r>
            <a:r>
              <a:rPr lang="ru-RU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мелкопоместны</a:t>
            </a:r>
            <a:r>
              <a:rPr lang="ru-RU" sz="2700" dirty="0"/>
              <a:t>х (отличающихся друг от друга «древностью и именитостью» рода, размером владений, количеством крепостных крестьян или же их отсутствием), а также на </a:t>
            </a:r>
            <a:r>
              <a:rPr lang="ru-RU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беспоместных дворян</a:t>
            </a:r>
            <a:r>
              <a:rPr lang="ru-RU" sz="2700" dirty="0"/>
              <a:t>, владельцев пожизненных, с 1858 г. срочных участков земли, или ожидающих их получение. </a:t>
            </a:r>
          </a:p>
          <a:p>
            <a:r>
              <a:rPr lang="ru-RU" sz="2700" dirty="0"/>
              <a:t>После 1870 г. условия для землевладения оказались равными для всех донских дворян, что, однако, не предотвратило кризиса и упадка дворянских поместных хозяйств на Дону в конце XIX – нач. XX века.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D58C7F5-4BF3-1B4A-9195-A678F965F55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082759" y="294465"/>
            <a:ext cx="714794" cy="71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548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717" y="356161"/>
            <a:ext cx="9928412" cy="1325563"/>
          </a:xfrm>
        </p:spPr>
        <p:txBody>
          <a:bodyPr>
            <a:norm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Офицеры лейб-гвардии Атаманского полка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26341" y="1852519"/>
            <a:ext cx="7539317" cy="488894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58C7F5-4BF3-1B4A-9195-A678F965F55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43129" y="185366"/>
            <a:ext cx="714794" cy="71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889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7918" y="392019"/>
            <a:ext cx="4621306" cy="782357"/>
          </a:xfrm>
        </p:spPr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Торговые казаки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Донские казаки, занимающиеся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торговлей</a:t>
            </a:r>
            <a:r>
              <a:rPr lang="ru-RU" dirty="0"/>
              <a:t>, в сер. XIX в. делились на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разряда. </a:t>
            </a:r>
          </a:p>
          <a:p>
            <a:r>
              <a:rPr lang="ru-RU" dirty="0"/>
              <a:t>1-й разряд – это лица, зачисленные в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Донское торговое общество</a:t>
            </a:r>
            <a:r>
              <a:rPr lang="ru-RU" dirty="0"/>
              <a:t> и освобожденные лично от военной службы за взнос пошлины в войсковой капитал. </a:t>
            </a:r>
          </a:p>
          <a:p>
            <a:r>
              <a:rPr lang="ru-RU" dirty="0"/>
              <a:t>2-й разряд – лица, не состоящие в торговом обществе, но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торгующие на сумму свыше 300 руб.</a:t>
            </a:r>
            <a:r>
              <a:rPr lang="ru-RU" dirty="0"/>
              <a:t>, с пошлиной около 10 рублей. Эти лица не освобождались от службы, но имели право предоставить вместо себя наемщика. </a:t>
            </a:r>
          </a:p>
          <a:p>
            <a:r>
              <a:rPr lang="ru-RU" dirty="0"/>
              <a:t>3-й разряд –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торгующие на сумму ниже 300 рублей</a:t>
            </a:r>
            <a:r>
              <a:rPr lang="ru-RU" dirty="0"/>
              <a:t>. Они освобождались от всех пошлин, но в обязательном личном порядке отбывали воинскую повинность.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D58C7F5-4BF3-1B4A-9195-A678F965F55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6403" y="258606"/>
            <a:ext cx="714794" cy="71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9094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740" y="302372"/>
            <a:ext cx="11340353" cy="108715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Торговые казаки – династия Шапошниковых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2871" y="1825625"/>
            <a:ext cx="5986258" cy="435133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58C7F5-4BF3-1B4A-9195-A678F965F55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74769" y="131156"/>
            <a:ext cx="714794" cy="71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0957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3270" y="814597"/>
            <a:ext cx="5812024" cy="2241176"/>
          </a:xfrm>
        </p:spPr>
        <p:txBody>
          <a:bodyPr>
            <a:norm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Семён Филиппович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Номикосов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2400" dirty="0">
                <a:latin typeface="+mn-lt"/>
              </a:rPr>
              <a:t>(1837—1900) — донской общественный деятель, писатель, журналист, экономист и краевед, редактор «Донских областных ведомостей»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756661" y="2713046"/>
            <a:ext cx="5265177" cy="3648636"/>
          </a:xfrm>
        </p:spPr>
        <p:txBody>
          <a:bodyPr>
            <a:no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«…нигде, быть может, так не развита любовь и преданность к родному краю, как на Дону. Где бы не жил казак, а прожить свои последние дни и сложить кости жаждет он на родине. Умереть в кругу родных и знакомых, в своей станице – заветное желание казака»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8705" y="457200"/>
            <a:ext cx="4329953" cy="601531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58C7F5-4BF3-1B4A-9195-A678F965F55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25001" y="99803"/>
            <a:ext cx="714794" cy="71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9369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5856" y="197224"/>
            <a:ext cx="4700400" cy="185569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Николай Иванович Краснов </a:t>
            </a:r>
            <a:r>
              <a:rPr lang="ru-RU" dirty="0">
                <a:latin typeface="+mn-lt"/>
              </a:rPr>
              <a:t>(1833—1900) —генерал-лейтенант, военный историк и писатель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29434" y="2052916"/>
            <a:ext cx="6054071" cy="4473389"/>
          </a:xfrm>
        </p:spPr>
        <p:txBody>
          <a:bodyPr>
            <a:noAutofit/>
          </a:bodyPr>
          <a:lstStyle/>
          <a:p>
            <a:r>
              <a:rPr lang="ru-RU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«Одежда, вооружение и частная жизнь казаков так изменились в последние 40 лет, что мы не встречали и тени того, что написано об этом предмете г. Сухоруковым в «Русской старине» и г. </a:t>
            </a:r>
            <a:r>
              <a:rPr lang="ru-RU" sz="3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Броневским</a:t>
            </a:r>
            <a:r>
              <a:rPr lang="ru-RU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его истории Войска Донского»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9816" y="393326"/>
            <a:ext cx="3933825" cy="581025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58C7F5-4BF3-1B4A-9195-A678F965F55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40298" y="197224"/>
            <a:ext cx="714794" cy="71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60179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7363</TotalTime>
  <Words>2303</Words>
  <Application>Microsoft Office PowerPoint</Application>
  <PresentationFormat>Широкоэкранный</PresentationFormat>
  <Paragraphs>139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Calibri</vt:lpstr>
      <vt:lpstr>Calibri Light</vt:lpstr>
      <vt:lpstr>Favorit Pro Medium</vt:lpstr>
      <vt:lpstr>Тема Office</vt:lpstr>
      <vt:lpstr>Презентация PowerPoint</vt:lpstr>
      <vt:lpstr>Презентация PowerPoint</vt:lpstr>
      <vt:lpstr>По отношению к военной и гражданской службе (внешняя, внутренняя, отставка) казаков также разделяют по чинам: </vt:lpstr>
      <vt:lpstr>Донское казачье дворянство </vt:lpstr>
      <vt:lpstr>Офицеры лейб-гвардии Атаманского полка</vt:lpstr>
      <vt:lpstr>Торговые казаки</vt:lpstr>
      <vt:lpstr>Торговые казаки – династия Шапошниковых</vt:lpstr>
      <vt:lpstr>Семён Филиппович Номикосов (1837—1900) — донской общественный деятель, писатель, журналист, экономист и краевед, редактор «Донских областных ведомостей»</vt:lpstr>
      <vt:lpstr>Николай Иванович Краснов (1833—1900) —генерал-лейтенант, военный историк и писатель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Внутреннее деление донского казачества, помимо прогрессирующей имущественной дифференциации, создавало и другие, преимущественно бытовые зоны «напряженности» и пересечения интересов среди казачества. До 1917 г. существовала вражда между «верховыми» и «низовыми» казаками. </vt:lpstr>
      <vt:lpstr>Принадлежность казака к той или иной станице также демонстрировала определенные отличия в его облике</vt:lpstr>
      <vt:lpstr>Тенденция видеть в развитии и в природе казачества влияние разнообразных этно-исторических факторов будет сохраняться в литературе, посвященной донскому казачеству, на протяжении всей II пол. XIX – нач. XX века</vt:lpstr>
      <vt:lpstr>Антропологические сведения о донском казачестве</vt:lpstr>
      <vt:lpstr>Презентация PowerPoint</vt:lpstr>
      <vt:lpstr>Виктор Валерианович Бунак (1891— 1979)  советский антрополог и анатом, один из основоположников советской антропологической школы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ДОНСКОЕ КАЗАЧЕСТВО ВО II ПОЛ. XIX – НАЧ. XX ВВ.:  ЭТНОСОЦИАЛЬНЫЙ ОБЛИК</dc:title>
  <dc:creator>alex</dc:creator>
  <cp:lastModifiedBy>ВН</cp:lastModifiedBy>
  <cp:revision>53</cp:revision>
  <dcterms:created xsi:type="dcterms:W3CDTF">2022-04-15T09:06:46Z</dcterms:created>
  <dcterms:modified xsi:type="dcterms:W3CDTF">2025-07-28T12:17:45Z</dcterms:modified>
</cp:coreProperties>
</file>