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86" r:id="rId2"/>
    <p:sldId id="257" r:id="rId3"/>
    <p:sldId id="313" r:id="rId4"/>
    <p:sldId id="314" r:id="rId5"/>
    <p:sldId id="315" r:id="rId6"/>
    <p:sldId id="316" r:id="rId7"/>
    <p:sldId id="317" r:id="rId8"/>
    <p:sldId id="318" r:id="rId9"/>
    <p:sldId id="319" r:id="rId10"/>
    <p:sldId id="321" r:id="rId11"/>
    <p:sldId id="322" r:id="rId12"/>
    <p:sldId id="323" r:id="rId13"/>
    <p:sldId id="324" r:id="rId14"/>
    <p:sldId id="320" r:id="rId15"/>
    <p:sldId id="325" r:id="rId16"/>
    <p:sldId id="326" r:id="rId17"/>
    <p:sldId id="327" r:id="rId18"/>
    <p:sldId id="328" r:id="rId19"/>
    <p:sldId id="329" r:id="rId20"/>
    <p:sldId id="330" r:id="rId21"/>
    <p:sldId id="331" r:id="rId22"/>
    <p:sldId id="332" r:id="rId23"/>
    <p:sldId id="333" r:id="rId24"/>
    <p:sldId id="334" r:id="rId25"/>
    <p:sldId id="335" r:id="rId26"/>
    <p:sldId id="337" r:id="rId27"/>
    <p:sldId id="341" r:id="rId28"/>
    <p:sldId id="343" r:id="rId29"/>
    <p:sldId id="342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1" d="100"/>
          <a:sy n="71" d="100"/>
        </p:scale>
        <p:origin x="484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F77ABA-62C9-4B44-BCB8-381AB428DDE0}" type="datetimeFigureOut">
              <a:rPr lang="ru-RU" smtClean="0"/>
              <a:t>27.07.2025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3C5DA9-C538-42FA-AF7D-A11087D294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058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F5326-FDE8-483C-8439-ACE3EF428EA3}" type="datetimeFigureOut">
              <a:rPr lang="ru-RU" smtClean="0"/>
              <a:t>27.07.2025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3FB6-FE57-43FB-BB06-CA7C3CC07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754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F5326-FDE8-483C-8439-ACE3EF428EA3}" type="datetimeFigureOut">
              <a:rPr lang="ru-RU" smtClean="0"/>
              <a:t>27.07.2025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3FB6-FE57-43FB-BB06-CA7C3CC07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120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F5326-FDE8-483C-8439-ACE3EF428EA3}" type="datetimeFigureOut">
              <a:rPr lang="ru-RU" smtClean="0"/>
              <a:t>27.07.2025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3FB6-FE57-43FB-BB06-CA7C3CC07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228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F5326-FDE8-483C-8439-ACE3EF428EA3}" type="datetimeFigureOut">
              <a:rPr lang="ru-RU" smtClean="0"/>
              <a:t>27.07.2025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3FB6-FE57-43FB-BB06-CA7C3CC07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913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F5326-FDE8-483C-8439-ACE3EF428EA3}" type="datetimeFigureOut">
              <a:rPr lang="ru-RU" smtClean="0"/>
              <a:t>27.07.2025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3FB6-FE57-43FB-BB06-CA7C3CC07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139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F5326-FDE8-483C-8439-ACE3EF428EA3}" type="datetimeFigureOut">
              <a:rPr lang="ru-RU" smtClean="0"/>
              <a:t>27.07.2025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3FB6-FE57-43FB-BB06-CA7C3CC07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220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F5326-FDE8-483C-8439-ACE3EF428EA3}" type="datetimeFigureOut">
              <a:rPr lang="ru-RU" smtClean="0"/>
              <a:t>27.07.2025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3FB6-FE57-43FB-BB06-CA7C3CC07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861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F5326-FDE8-483C-8439-ACE3EF428EA3}" type="datetimeFigureOut">
              <a:rPr lang="ru-RU" smtClean="0"/>
              <a:t>27.07.2025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3FB6-FE57-43FB-BB06-CA7C3CC07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478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F5326-FDE8-483C-8439-ACE3EF428EA3}" type="datetimeFigureOut">
              <a:rPr lang="ru-RU" smtClean="0"/>
              <a:t>27.07.2025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3FB6-FE57-43FB-BB06-CA7C3CC07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517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F5326-FDE8-483C-8439-ACE3EF428EA3}" type="datetimeFigureOut">
              <a:rPr lang="ru-RU" smtClean="0"/>
              <a:t>27.07.2025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3FB6-FE57-43FB-BB06-CA7C3CC07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384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F5326-FDE8-483C-8439-ACE3EF428EA3}" type="datetimeFigureOut">
              <a:rPr lang="ru-RU" smtClean="0"/>
              <a:t>27.07.2025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73FB6-FE57-43FB-BB06-CA7C3CC07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390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F5326-FDE8-483C-8439-ACE3EF428EA3}" type="datetimeFigureOut">
              <a:rPr lang="ru-RU" smtClean="0"/>
              <a:t>27.07.2025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F73FB6-FE57-43FB-BB06-CA7C3CC07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773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F9AA588-47DD-3F45-95BF-CA500EAE16A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89647" y="0"/>
            <a:ext cx="12192000" cy="68580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50D10406-A967-7240-8506-3663DC8573F0}"/>
              </a:ext>
            </a:extLst>
          </p:cNvPr>
          <p:cNvSpPr txBox="1"/>
          <p:nvPr/>
        </p:nvSpPr>
        <p:spPr>
          <a:xfrm>
            <a:off x="508779" y="1796586"/>
            <a:ext cx="498661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Памятные места донского казачества</a:t>
            </a:r>
            <a:endParaRPr lang="ru-RU" sz="4400" b="1" dirty="0">
              <a:ea typeface="Favorit Pro Medium" panose="02000006030000020004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BE6622A1-AE09-AE43-BD4F-7F9405BAE4CC}"/>
              </a:ext>
            </a:extLst>
          </p:cNvPr>
          <p:cNvSpPr txBox="1"/>
          <p:nvPr/>
        </p:nvSpPr>
        <p:spPr>
          <a:xfrm>
            <a:off x="428097" y="3995678"/>
            <a:ext cx="47915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50" dirty="0" smtClean="0">
                <a:latin typeface="Favorit Pro Medium" panose="02000006030000020004" pitchFamily="2" charset="0"/>
                <a:ea typeface="Favorit Pro Medium" panose="02000006030000020004" pitchFamily="2" charset="0"/>
              </a:rPr>
              <a:t>Заместитель директора по научной работе  и проектной деятельности Таганрогского института имени А.П. Чехова (филиала) ФГБОУ ВО «РГЭУ (РИНХ)», </a:t>
            </a:r>
          </a:p>
          <a:p>
            <a:r>
              <a:rPr lang="ru-RU" sz="2250" dirty="0" err="1" smtClean="0">
                <a:latin typeface="Favorit Pro Medium" panose="02000006030000020004" pitchFamily="2" charset="0"/>
                <a:ea typeface="Favorit Pro Medium" panose="02000006030000020004" pitchFamily="2" charset="0"/>
              </a:rPr>
              <a:t>к.ист.н</a:t>
            </a:r>
            <a:r>
              <a:rPr lang="ru-RU" sz="2250" dirty="0">
                <a:latin typeface="Favorit Pro Medium" panose="02000006030000020004" pitchFamily="2" charset="0"/>
                <a:ea typeface="Favorit Pro Medium" panose="02000006030000020004" pitchFamily="2" charset="0"/>
              </a:rPr>
              <a:t>., доцент</a:t>
            </a:r>
            <a:endParaRPr lang="en-US" sz="2250" dirty="0">
              <a:latin typeface="Favorit Pro Medium" panose="02000006030000020004" pitchFamily="2" charset="0"/>
              <a:ea typeface="Favorit Pro Medium" panose="02000006030000020004" pitchFamily="2" charset="0"/>
            </a:endParaRPr>
          </a:p>
          <a:p>
            <a:r>
              <a:rPr lang="ru-RU" sz="2250" dirty="0">
                <a:latin typeface="Favorit Pro Medium" panose="02000006030000020004" pitchFamily="2" charset="0"/>
                <a:ea typeface="Favorit Pro Medium" panose="02000006030000020004" pitchFamily="2" charset="0"/>
              </a:rPr>
              <a:t> </a:t>
            </a:r>
            <a:r>
              <a:rPr lang="ru-RU" sz="2250" dirty="0" smtClean="0">
                <a:latin typeface="Favorit Pro Medium" panose="02000006030000020004" pitchFamily="2" charset="0"/>
                <a:ea typeface="Favorit Pro Medium" panose="02000006030000020004" pitchFamily="2" charset="0"/>
              </a:rPr>
              <a:t>А.А. Волвенко</a:t>
            </a:r>
            <a:endParaRPr lang="en-US" sz="2250" dirty="0">
              <a:latin typeface="Favorit Pro Medium" panose="02000006030000020004" pitchFamily="2" charset="0"/>
              <a:ea typeface="Favorit Pro Medium" panose="02000006030000020004" pitchFamily="2" charset="0"/>
            </a:endParaRPr>
          </a:p>
          <a:p>
            <a:endParaRPr lang="en-US" sz="2250" dirty="0">
              <a:latin typeface="Favorit Pro Medium" panose="02000006030000020004" pitchFamily="2" charset="0"/>
              <a:ea typeface="Favorit Pro Medium" panose="02000006030000020004" pitchFamily="2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8770" y="506185"/>
            <a:ext cx="5334001" cy="5845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9986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40659" y="1340224"/>
            <a:ext cx="5602941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Конный памятник Платову в городе Новочеркасск установлен на </a:t>
            </a:r>
            <a:r>
              <a:rPr lang="ru-RU" sz="2800" dirty="0" err="1"/>
              <a:t>Платовском</a:t>
            </a:r>
            <a:r>
              <a:rPr lang="ru-RU" sz="2800" dirty="0"/>
              <a:t> проспекте перед Войсковым Вознесенским кафедральным собором. Открыт в 2003 году. Высота памятника с постаментом составляет около </a:t>
            </a:r>
            <a:r>
              <a:rPr lang="ru-RU" sz="2800" dirty="0" smtClean="0"/>
              <a:t>8 м</a:t>
            </a:r>
            <a:r>
              <a:rPr lang="ru-RU" sz="2800" dirty="0"/>
              <a:t>. Атаман сидит на коне, в руке у него кивер, его мундир украшен медалями, сбоку закреплена сабля.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00382" y="359060"/>
            <a:ext cx="7556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Другие памятники и бюсты М.И. Платову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8705" y="943835"/>
            <a:ext cx="4972050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69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81317" y="-114203"/>
            <a:ext cx="1044388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400" dirty="0"/>
              <a:t>В г. Ростове на Дону на улице Большой Садовой 24 августа 2015 года в дни 250 — летнего юбилея со дня рождения Платова, торжественно был открыт памятник Матвею Ивановичу. Идея памятника показать атамана не в битве, а тот момент, когда он вернулся на свою землю, сошел с коня и вспоминает погибших товарищей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6024" y="2241175"/>
            <a:ext cx="8310282" cy="4437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59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887505" y="316102"/>
            <a:ext cx="995082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Памятник атаману </a:t>
            </a:r>
            <a:r>
              <a:rPr lang="ru-RU" dirty="0" smtClean="0"/>
              <a:t>в </a:t>
            </a:r>
            <a:r>
              <a:rPr lang="ru-RU" dirty="0"/>
              <a:t>городе Каменск-Шахтинский Ростовской области. Он представляет собой бюст атамана, установленный на постаменте. Памятник был открыт 14 октября 2003 года, в день Покрова Пресвятой Богородицы — праздник, чтимый донскими казаками. Памятник установлен около церкви Покрова Пресвятой Богородицы на площади атамана Платова. 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0047" y="1793430"/>
            <a:ext cx="5961530" cy="483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19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17176" y="264022"/>
            <a:ext cx="103004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Бюсты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Платову </a:t>
            </a:r>
            <a:r>
              <a:rPr lang="ru-RU" sz="2800" dirty="0"/>
              <a:t>стоят напротив здания физико-математического факультета Таганрогского института имени А.П. Чехова и в селе </a:t>
            </a:r>
            <a:r>
              <a:rPr lang="ru-RU" sz="2800" dirty="0" err="1"/>
              <a:t>Весёло</a:t>
            </a:r>
            <a:r>
              <a:rPr lang="ru-RU" sz="2800" dirty="0"/>
              <a:t>-Вознесенка во дворе церкви Николая </a:t>
            </a:r>
            <a:r>
              <a:rPr lang="ru-RU" sz="2800" dirty="0" smtClean="0"/>
              <a:t>Чудотворца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0281" y="2340278"/>
            <a:ext cx="5715000" cy="42005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262" y="1837765"/>
            <a:ext cx="5683903" cy="4788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68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85504" y="230541"/>
            <a:ext cx="95712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 покорителю 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Сибири  Ермаку  (1904)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2730" y="1423089"/>
            <a:ext cx="4025153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Памятник Ермаку Тимофеевичу располагается на главной площади Новочеркасска, рядом с Вознесенским собором, и представляет собой бронзовое изваяние Ермака, стоящего на гранитной глыбе с боевым знаменем в руке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2657" y="1138517"/>
            <a:ext cx="7198659" cy="540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54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365" y="385482"/>
            <a:ext cx="7494493" cy="63380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157882" y="1176209"/>
            <a:ext cx="368449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Постамент памятника украшен накладными металлическими пластинами с надписями: на лицевой стороне — «Ермаку — донцы. 1904 год», с тыльной — «Донскому Атаману Ермаку Тимофеевичу, покорителю Сибири от благодарного потомства. В честь трехсотлетия войска Донского. Окончил жизнь в волнах Иртыша 5 августа 1584 года»</a:t>
            </a:r>
          </a:p>
        </p:txBody>
      </p:sp>
    </p:spTree>
    <p:extLst>
      <p:ext uri="{BB962C8B-B14F-4D97-AF65-F5344CB8AC3E}">
        <p14:creationId xmlns:p14="http://schemas.microsoft.com/office/powerpoint/2010/main" val="321211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68188" y="76199"/>
            <a:ext cx="943087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 известному донскому военачальнику, генерал-лейтенанту Якову Бакланову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68187" y="1687906"/>
            <a:ext cx="473336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Памятник сначала установили на могиле Бакланова на кладбище петербургского Воскресенского девичьего монастыря. К 100-летию Отечественной войны 1812 года в столице Области Войска Донского решили перезахоронить донцов — героев войны в специально построенной крипте войскового Вознесенского собора. Учитывая заслуги Бакланова перед Отечеством, это решение распространили и на него. В 1911 году вместе с прахом из Петербурга в Новочеркасск перенесли и надгробный памятник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3443" y="1100904"/>
            <a:ext cx="4937593" cy="557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68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86117" y="943835"/>
            <a:ext cx="102108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Монумент, установленный на площади Ермака и торжественно открытый в октябре 1911 года, представляет собой гранитную скалу, на которой лежит склоненное боевое знамя с надписью: «Чаю воскресения мертвых и жизни будущего века. Аминь» и шашка с наброшенной на нее казацкой буркой и венчающей ее папахой. По бокам постамента размещены металлические барельефы, изображающие памятные эпизоды Русско-турецкой (1828−1829), Крымской (1853−1856) и Кавказской войн (1817−1864), в которых отличился генерал Бакланов. На лицевой стороне надпись на медальоне: «Войска Донского генерал-лейтенант Яков Петрович Бакланов, родился в 1809 г., умер в 1873 г., окт. 18-го»</a:t>
            </a:r>
          </a:p>
        </p:txBody>
      </p:sp>
    </p:spTree>
    <p:extLst>
      <p:ext uri="{BB962C8B-B14F-4D97-AF65-F5344CB8AC3E}">
        <p14:creationId xmlns:p14="http://schemas.microsoft.com/office/powerpoint/2010/main" val="79166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118" y="80681"/>
            <a:ext cx="11044516" cy="6624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12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4330" y="230541"/>
            <a:ext cx="8757936" cy="6466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12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8033" y="430306"/>
            <a:ext cx="818477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«Место памяти» </a:t>
            </a:r>
            <a:r>
              <a:rPr lang="ru-RU" sz="4000" dirty="0"/>
              <a:t>(фр. </a:t>
            </a:r>
            <a:r>
              <a:rPr lang="ru-RU" sz="4000" dirty="0" err="1"/>
              <a:t>lieu</a:t>
            </a:r>
            <a:r>
              <a:rPr lang="ru-RU" sz="4000" dirty="0"/>
              <a:t> </a:t>
            </a:r>
            <a:r>
              <a:rPr lang="ru-RU" sz="4000" dirty="0" err="1"/>
              <a:t>de</a:t>
            </a:r>
            <a:r>
              <a:rPr lang="ru-RU" sz="4000" dirty="0"/>
              <a:t> </a:t>
            </a:r>
            <a:r>
              <a:rPr lang="ru-RU" sz="4000" dirty="0" err="1"/>
              <a:t>mémoire</a:t>
            </a:r>
            <a:r>
              <a:rPr lang="ru-RU" sz="4000" dirty="0"/>
              <a:t>) — понятие, введённое французским учёным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Пьером Нора</a:t>
            </a:r>
            <a:r>
              <a:rPr lang="ru-RU" sz="4000" dirty="0"/>
              <a:t> в начале 80-х годов XX века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81" y="2904565"/>
            <a:ext cx="6741459" cy="3715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85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586753" y="402522"/>
            <a:ext cx="883330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обязательных к посещению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музеев по истории Донского казачества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5103" y="1679857"/>
            <a:ext cx="11816825" cy="4585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dirty="0" err="1" smtClean="0"/>
              <a:t>Новочеркасский</a:t>
            </a:r>
            <a:r>
              <a:rPr lang="ru-RU" sz="2800" dirty="0" smtClean="0"/>
              <a:t> </a:t>
            </a:r>
            <a:r>
              <a:rPr lang="ru-RU" sz="2800" dirty="0"/>
              <a:t>музей истории Донского </a:t>
            </a:r>
            <a:r>
              <a:rPr lang="ru-RU" sz="2800" dirty="0" smtClean="0"/>
              <a:t>казачества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8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dirty="0" err="1" smtClean="0"/>
              <a:t>Старочеркасский</a:t>
            </a:r>
            <a:r>
              <a:rPr lang="ru-RU" sz="2800" dirty="0" smtClean="0"/>
              <a:t> </a:t>
            </a:r>
            <a:r>
              <a:rPr lang="ru-RU" sz="2800" dirty="0"/>
              <a:t>историко-архитектурный </a:t>
            </a:r>
            <a:r>
              <a:rPr lang="ru-RU" sz="2800" dirty="0" smtClean="0"/>
              <a:t>музей-заповедник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8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dirty="0" err="1"/>
              <a:t>Раздорский</a:t>
            </a:r>
            <a:r>
              <a:rPr lang="ru-RU" sz="2800" dirty="0"/>
              <a:t> этнографический </a:t>
            </a:r>
            <a:r>
              <a:rPr lang="ru-RU" sz="2800" dirty="0" smtClean="0"/>
              <a:t>музей-заповедник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8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dirty="0"/>
              <a:t>Государственный музей-заповедник М.А. Шолохова </a:t>
            </a:r>
            <a:r>
              <a:rPr lang="ru-RU" sz="2800" dirty="0" smtClean="0"/>
              <a:t>в </a:t>
            </a:r>
            <a:r>
              <a:rPr lang="ru-RU" sz="2800" dirty="0"/>
              <a:t>станице </a:t>
            </a:r>
            <a:r>
              <a:rPr lang="ru-RU" sz="2800" dirty="0" smtClean="0"/>
              <a:t>Вешенской</a:t>
            </a:r>
          </a:p>
          <a:p>
            <a:endParaRPr lang="ru-RU" sz="28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dirty="0" smtClean="0"/>
              <a:t>Культурно выставочный центр «</a:t>
            </a:r>
            <a:r>
              <a:rPr lang="ru-RU" sz="2800" dirty="0"/>
              <a:t>Донская казачья гвардия</a:t>
            </a:r>
            <a:r>
              <a:rPr lang="ru-RU" sz="2800" dirty="0" smtClean="0"/>
              <a:t>»</a:t>
            </a:r>
          </a:p>
          <a:p>
            <a:endParaRPr lang="ru-RU" dirty="0" smtClean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34951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46" y="1589293"/>
            <a:ext cx="11474282" cy="510309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64071" y="325578"/>
            <a:ext cx="96332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err="1"/>
              <a:t>Новочеркасский</a:t>
            </a:r>
            <a:r>
              <a:rPr lang="ru-RU" sz="2800" dirty="0"/>
              <a:t> музей истории Донского </a:t>
            </a:r>
            <a:r>
              <a:rPr lang="ru-RU" sz="2800" dirty="0" smtClean="0"/>
              <a:t>казачества (1899)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25151" y="1068578"/>
            <a:ext cx="38026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г. Новочеркасск, ул. Атаманская, д 38</a:t>
            </a:r>
          </a:p>
        </p:txBody>
      </p:sp>
    </p:spTree>
    <p:extLst>
      <p:ext uri="{BB962C8B-B14F-4D97-AF65-F5344CB8AC3E}">
        <p14:creationId xmlns:p14="http://schemas.microsoft.com/office/powerpoint/2010/main" val="357169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70966" y="264022"/>
            <a:ext cx="102376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Старочеркасский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историко-архитектурный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музей-заповедник (1970)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30271" y="1341240"/>
            <a:ext cx="48722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ст. </a:t>
            </a:r>
            <a:r>
              <a:rPr lang="ru-RU" dirty="0" err="1"/>
              <a:t>Старочеркасская</a:t>
            </a:r>
            <a:r>
              <a:rPr lang="ru-RU" dirty="0"/>
              <a:t>, ул. Почтовая, д. 6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254" y="1883014"/>
            <a:ext cx="10881252" cy="472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26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90282" y="402522"/>
            <a:ext cx="101032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Раздорский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этнографический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музей-заповедник (1988)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9624" y="1098647"/>
            <a:ext cx="107755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В состав музея-заповедника вошли старинные поселения донских казаков: станица Раздорская, казачьи хутора </a:t>
            </a:r>
            <a:r>
              <a:rPr lang="ru-RU" sz="2000" dirty="0" err="1"/>
              <a:t>Пухляковский</a:t>
            </a:r>
            <a:r>
              <a:rPr lang="ru-RU" sz="2000" dirty="0"/>
              <a:t> и </a:t>
            </a:r>
            <a:r>
              <a:rPr lang="ru-RU" sz="2000" dirty="0" err="1"/>
              <a:t>Каныгин</a:t>
            </a:r>
            <a:r>
              <a:rPr lang="ru-RU" sz="2000" dirty="0"/>
              <a:t> с прилегающими к ним историко-природными </a:t>
            </a:r>
            <a:r>
              <a:rPr lang="ru-RU" sz="2000" dirty="0" smtClean="0"/>
              <a:t>ландшафтами                             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Раздорская, ул. Калинина, д. 117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2175865"/>
            <a:ext cx="8659906" cy="4682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42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54424" y="297504"/>
            <a:ext cx="101121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Государственный музей-заповедник М.А. Шолохова в станице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Вешенской (1984)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90047" y="1334852"/>
            <a:ext cx="45742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ст. Вешенская, </a:t>
            </a:r>
            <a:r>
              <a:rPr lang="ru-RU" sz="2000" dirty="0" err="1"/>
              <a:t>ул.Шолохова</a:t>
            </a:r>
            <a:r>
              <a:rPr lang="ru-RU" sz="2000" dirty="0"/>
              <a:t>, д. 60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4617" y="2101356"/>
            <a:ext cx="10215417" cy="443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64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009644" y="230541"/>
            <a:ext cx="66678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КВЦ «Донская казачья гвардия»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75130" y="943835"/>
            <a:ext cx="117168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 основе экспозиции – частная коллекция, которая формировалась почти 30 лет ростовчанином Николаем </a:t>
            </a:r>
            <a:r>
              <a:rPr lang="ru-RU" sz="2400" dirty="0" smtClean="0"/>
              <a:t>Новиковым</a:t>
            </a:r>
            <a:endParaRPr lang="ru-RU" sz="2400" dirty="0"/>
          </a:p>
          <a:p>
            <a:pPr algn="r"/>
            <a:r>
              <a:rPr lang="ru-RU" sz="2400" dirty="0" smtClean="0"/>
              <a:t>г</a:t>
            </a:r>
            <a:r>
              <a:rPr lang="ru-RU" sz="2400" dirty="0"/>
              <a:t>. Ростов-на-Дону, ул. Социалистическая, д. 162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283" y="2144164"/>
            <a:ext cx="10721246" cy="460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65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9100" y="0"/>
            <a:ext cx="5753100" cy="383857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0543" y="26169"/>
            <a:ext cx="476138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вернувшимся казакам, защищавшим Родину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1787" y="3319181"/>
            <a:ext cx="4554071" cy="3415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03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8716" y="356047"/>
            <a:ext cx="11107271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Памятник «Не вернувшимся казакам» установлен на пересечении улицы Московской и проспекта Будённовского города Ростова-на-Дону. </a:t>
            </a:r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Во </a:t>
            </a:r>
            <a:r>
              <a:rPr lang="ru-RU" sz="2800" dirty="0"/>
              <a:t>время Великой Отечественной войны на стороне Красной Армии сражались 40 казачьих кавалерийских полков, 5 танковых полков, 8 минометных полков и дивизионов, 2 зенитных полка и ряд других подразделений, полностью укомплектованных казаками всех войск. На деньги казаков было создано несколько танковых колонн</a:t>
            </a:r>
            <a:r>
              <a:rPr lang="ru-RU" sz="2800" dirty="0" smtClean="0"/>
              <a:t>.</a:t>
            </a:r>
          </a:p>
          <a:p>
            <a:endParaRPr lang="ru-RU" sz="2800" dirty="0"/>
          </a:p>
          <a:p>
            <a:r>
              <a:rPr lang="ru-RU" sz="2800" dirty="0" smtClean="0"/>
              <a:t>Торжественная </a:t>
            </a:r>
            <a:r>
              <a:rPr lang="ru-RU" sz="2800" dirty="0"/>
              <a:t>церемония открытия памятника «Не вернувшимся казакам, защищавшим Родину», прошла 17 сентября 2016 года в Ростове-на-Дону</a:t>
            </a:r>
            <a:r>
              <a:rPr lang="ru-RU" sz="2800" dirty="0" smtClean="0"/>
              <a:t>.</a:t>
            </a:r>
          </a:p>
          <a:p>
            <a:endParaRPr lang="ru-RU" sz="2800" dirty="0"/>
          </a:p>
          <a:p>
            <a:r>
              <a:rPr lang="ru-RU" sz="2800" dirty="0"/>
              <a:t>Автор памятника </a:t>
            </a:r>
            <a:r>
              <a:rPr lang="ru-RU" sz="2800" dirty="0" smtClean="0"/>
              <a:t>—скульптор </a:t>
            </a:r>
            <a:r>
              <a:rPr lang="ru-RU" sz="2800" dirty="0"/>
              <a:t>Анатолий </a:t>
            </a:r>
            <a:r>
              <a:rPr lang="ru-RU" sz="2800" dirty="0" err="1" smtClean="0"/>
              <a:t>Скнарин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03377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D58C7F5-4BF3-1B4A-9195-A678F965F55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229945" y="142065"/>
            <a:ext cx="714794" cy="7147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811" y="242047"/>
            <a:ext cx="10888400" cy="15419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800" y="1883958"/>
            <a:ext cx="3881718" cy="484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24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07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03413" y="42126"/>
            <a:ext cx="507402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Функция мест памяти — сохранять память группы людей. Местами памяти могут стать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люди, события, предметы, здания, книги, песни или географические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точки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6753" y="3041571"/>
            <a:ext cx="6719645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3200" dirty="0" smtClean="0"/>
              <a:t>Места памяти призваны </a:t>
            </a:r>
            <a:r>
              <a:rPr lang="ru-RU" sz="3200" dirty="0"/>
              <a:t>создавать представления общества о самом себе и своей истории. Важной характеристикой мест памяти является то, что они могут нести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разные значения и что это значение может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меняться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1626" y="317196"/>
            <a:ext cx="4142816" cy="24493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5062" y="3099998"/>
            <a:ext cx="28575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50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864658" y="1430343"/>
            <a:ext cx="923364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В дореволюционный период появились  </a:t>
            </a:r>
            <a:r>
              <a:rPr lang="ru-RU" sz="4800" dirty="0"/>
              <a:t>первые  памятники,  закреплявшие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  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казачества  как  защитника  Отечества  и  православной 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веры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8779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75764" y="587188"/>
            <a:ext cx="972670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Памятники  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основателю 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города Новочеркасска  атаману  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Платову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99247" y="3246148"/>
            <a:ext cx="1089211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9 мая 1853 года на территории Александровского сада </a:t>
            </a:r>
            <a:r>
              <a:rPr lang="ru-RU" sz="3200" dirty="0" smtClean="0"/>
              <a:t>Новочеркасска состоялось </a:t>
            </a:r>
            <a:r>
              <a:rPr lang="ru-RU" sz="3200" dirty="0"/>
              <a:t>торжественное открытие памятника основателю </a:t>
            </a:r>
            <a:r>
              <a:rPr lang="ru-RU" sz="3200" dirty="0" smtClean="0"/>
              <a:t>города </a:t>
            </a:r>
            <a:r>
              <a:rPr lang="ru-RU" sz="3200" dirty="0"/>
              <a:t>генералу от кавалерии Матвею Ивановичу Платову, приуроченное к столетию со дня рождения героя Отечественной войны 1812 года</a:t>
            </a:r>
          </a:p>
        </p:txBody>
      </p:sp>
    </p:spTree>
    <p:extLst>
      <p:ext uri="{BB962C8B-B14F-4D97-AF65-F5344CB8AC3E}">
        <p14:creationId xmlns:p14="http://schemas.microsoft.com/office/powerpoint/2010/main" val="322922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738" y="388024"/>
            <a:ext cx="9439275" cy="590494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056458" y="1259106"/>
            <a:ext cx="201003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Картина «Открытие памятника атаману </a:t>
            </a:r>
            <a:r>
              <a:rPr lang="ru-RU" sz="2400" dirty="0" smtClean="0"/>
              <a:t>М.И.Платову»1853 </a:t>
            </a:r>
            <a:r>
              <a:rPr lang="ru-RU" sz="2400" dirty="0"/>
              <a:t>г. Художник — Карл Петер Мазер</a:t>
            </a:r>
          </a:p>
        </p:txBody>
      </p:sp>
    </p:spTree>
    <p:extLst>
      <p:ext uri="{BB962C8B-B14F-4D97-AF65-F5344CB8AC3E}">
        <p14:creationId xmlns:p14="http://schemas.microsoft.com/office/powerpoint/2010/main" val="220138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813" y="230541"/>
            <a:ext cx="6194612" cy="64571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5929" y="1622614"/>
            <a:ext cx="5217459" cy="391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2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47481" y="1152437"/>
            <a:ext cx="996875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В 1923 году памятник сбросили с пьедестала и передали в Донской музей, а в 1933 году переплавили на одном из </a:t>
            </a:r>
            <a:r>
              <a:rPr lang="ru-RU" sz="3200" dirty="0" err="1"/>
              <a:t>новочеркасских</a:t>
            </a:r>
            <a:r>
              <a:rPr lang="ru-RU" sz="3200" dirty="0"/>
              <a:t> заводов. В 1925 году на сохранившемся постаменте установили скульптуру Владимира Ленина. </a:t>
            </a:r>
            <a:endParaRPr lang="ru-RU" sz="3200" dirty="0" smtClean="0"/>
          </a:p>
          <a:p>
            <a:r>
              <a:rPr lang="ru-RU" sz="3200" dirty="0" smtClean="0"/>
              <a:t>Спустя </a:t>
            </a:r>
            <a:r>
              <a:rPr lang="ru-RU" sz="3200" dirty="0"/>
              <a:t>60 лет, 16 мая 1993 года, памятник Платову, воссозданный ростовским скульптором Анатолием Андреевичем </a:t>
            </a:r>
            <a:r>
              <a:rPr lang="ru-RU" sz="3200" dirty="0" err="1"/>
              <a:t>Скнариным</a:t>
            </a:r>
            <a:r>
              <a:rPr lang="ru-RU" sz="3200" dirty="0"/>
              <a:t> максимально близко к оригиналу, занял свое место на сохранившемся пьедестале</a:t>
            </a:r>
          </a:p>
        </p:txBody>
      </p:sp>
    </p:spTree>
    <p:extLst>
      <p:ext uri="{BB962C8B-B14F-4D97-AF65-F5344CB8AC3E}">
        <p14:creationId xmlns:p14="http://schemas.microsoft.com/office/powerpoint/2010/main" val="296846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4" y="230541"/>
            <a:ext cx="713294" cy="7132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738" y="125505"/>
            <a:ext cx="10274674" cy="666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48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18595</TotalTime>
  <Words>983</Words>
  <Application>Microsoft Office PowerPoint</Application>
  <PresentationFormat>Широкоэкранный</PresentationFormat>
  <Paragraphs>55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Arial</vt:lpstr>
      <vt:lpstr>Calibri</vt:lpstr>
      <vt:lpstr>Calibri Light</vt:lpstr>
      <vt:lpstr>Favorit Pro Medium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ДОНСКОЕ КАЗАЧЕСТВО ВО II ПОЛ. XIX – НАЧ. XX ВВ.:  ЭТНОСОЦИАЛЬНЫЙ ОБЛИК</dc:title>
  <dc:creator>alex</dc:creator>
  <cp:lastModifiedBy>alex</cp:lastModifiedBy>
  <cp:revision>158</cp:revision>
  <dcterms:created xsi:type="dcterms:W3CDTF">2022-04-15T09:06:46Z</dcterms:created>
  <dcterms:modified xsi:type="dcterms:W3CDTF">2025-07-28T03:48:48Z</dcterms:modified>
</cp:coreProperties>
</file>