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40" r:id="rId2"/>
  </p:sldMasterIdLst>
  <p:notesMasterIdLst>
    <p:notesMasterId r:id="rId32"/>
  </p:notesMasterIdLst>
  <p:sldIdLst>
    <p:sldId id="256" r:id="rId3"/>
    <p:sldId id="392" r:id="rId4"/>
    <p:sldId id="393" r:id="rId5"/>
    <p:sldId id="394" r:id="rId6"/>
    <p:sldId id="395" r:id="rId7"/>
    <p:sldId id="396" r:id="rId8"/>
    <p:sldId id="397" r:id="rId9"/>
    <p:sldId id="398" r:id="rId10"/>
    <p:sldId id="356" r:id="rId11"/>
    <p:sldId id="359" r:id="rId12"/>
    <p:sldId id="360" r:id="rId13"/>
    <p:sldId id="357" r:id="rId14"/>
    <p:sldId id="362" r:id="rId15"/>
    <p:sldId id="364" r:id="rId16"/>
    <p:sldId id="366" r:id="rId17"/>
    <p:sldId id="370" r:id="rId18"/>
    <p:sldId id="371" r:id="rId19"/>
    <p:sldId id="381" r:id="rId20"/>
    <p:sldId id="382" r:id="rId21"/>
    <p:sldId id="373" r:id="rId22"/>
    <p:sldId id="374" r:id="rId23"/>
    <p:sldId id="383" r:id="rId24"/>
    <p:sldId id="375" r:id="rId25"/>
    <p:sldId id="377" r:id="rId26"/>
    <p:sldId id="384" r:id="rId27"/>
    <p:sldId id="399" r:id="rId28"/>
    <p:sldId id="400" r:id="rId29"/>
    <p:sldId id="401" r:id="rId30"/>
    <p:sldId id="402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907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Лист1!$A$2:$A$10</c:f>
              <c:strCache>
                <c:ptCount val="9"/>
                <c:pt idx="0">
                  <c:v>1 месяц</c:v>
                </c:pt>
                <c:pt idx="1">
                  <c:v>6 месяцев</c:v>
                </c:pt>
                <c:pt idx="2">
                  <c:v>1 год</c:v>
                </c:pt>
                <c:pt idx="3">
                  <c:v>5 лет</c:v>
                </c:pt>
                <c:pt idx="4">
                  <c:v>10 лет</c:v>
                </c:pt>
                <c:pt idx="5">
                  <c:v>50 лет</c:v>
                </c:pt>
                <c:pt idx="6">
                  <c:v>100 лет</c:v>
                </c:pt>
                <c:pt idx="7">
                  <c:v>200 лет</c:v>
                </c:pt>
                <c:pt idx="8">
                  <c:v>500 лет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</c:v>
                </c:pt>
                <c:pt idx="1">
                  <c:v>6</c:v>
                </c:pt>
                <c:pt idx="2">
                  <c:v>12</c:v>
                </c:pt>
                <c:pt idx="3">
                  <c:v>60</c:v>
                </c:pt>
                <c:pt idx="4">
                  <c:v>120</c:v>
                </c:pt>
                <c:pt idx="5">
                  <c:v>600</c:v>
                </c:pt>
                <c:pt idx="6">
                  <c:v>1200</c:v>
                </c:pt>
                <c:pt idx="7">
                  <c:v>2400</c:v>
                </c:pt>
                <c:pt idx="8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44-42D7-9FEB-8860D65A40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34280448"/>
        <c:axId val="129755392"/>
        <c:axId val="0"/>
      </c:bar3DChart>
      <c:catAx>
        <c:axId val="34280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755392"/>
        <c:crosses val="autoZero"/>
        <c:auto val="1"/>
        <c:lblAlgn val="ctr"/>
        <c:lblOffset val="100"/>
        <c:noMultiLvlLbl val="0"/>
      </c:catAx>
      <c:valAx>
        <c:axId val="129755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280448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9F104-3D99-409D-BE0D-2FCA0FACD189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34BBC-7F98-49AF-894F-D80B16FAE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34BBC-7F98-49AF-894F-D80B16FAEFD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70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34BBC-7F98-49AF-894F-D80B16FAEFDF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0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643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240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6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16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742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02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42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86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17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62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0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862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55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90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4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76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7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04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50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841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804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07070-E70A-4D2F-9A25-6B1174E12E21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7C5DC-9C31-49C8-92F0-987A0FF48F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10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07070-E70A-4D2F-9A25-6B1174E12E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7C5DC-9C31-49C8-92F0-987A0FF48F9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1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3.emf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chart" Target="../charts/chart1.xml"/><Relationship Id="rId9" Type="http://schemas.openxmlformats.org/officeDocument/2006/relationships/image" Target="../media/image32.jpe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23.emf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22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22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3.emf"/><Relationship Id="rId7" Type="http://schemas.openxmlformats.org/officeDocument/2006/relationships/image" Target="../media/image78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3.emf"/><Relationship Id="rId7" Type="http://schemas.openxmlformats.org/officeDocument/2006/relationships/image" Target="../media/image85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9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3.emf"/><Relationship Id="rId7" Type="http://schemas.openxmlformats.org/officeDocument/2006/relationships/image" Target="../media/image9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3.emf"/><Relationship Id="rId7" Type="http://schemas.openxmlformats.org/officeDocument/2006/relationships/image" Target="../media/image9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3.emf"/><Relationship Id="rId7" Type="http://schemas.openxmlformats.org/officeDocument/2006/relationships/image" Target="../media/image99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23.emf"/><Relationship Id="rId7" Type="http://schemas.openxmlformats.org/officeDocument/2006/relationships/image" Target="../media/image102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677ACD-00FF-4B56-A8D4-6725FD6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38"/>
            <a:ext cx="9128244" cy="10595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43EEED-2F20-47B2-8A58-334B27CAB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6" t="82201" r="20476" b="10733"/>
          <a:stretch/>
        </p:blipFill>
        <p:spPr>
          <a:xfrm>
            <a:off x="-11317" y="4676160"/>
            <a:ext cx="9144000" cy="46734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9EC1B2-FF39-A53C-95F7-ECE11C2CCB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b="13488"/>
          <a:stretch/>
        </p:blipFill>
        <p:spPr>
          <a:xfrm>
            <a:off x="2051720" y="1491845"/>
            <a:ext cx="4375156" cy="232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4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7" y="-20539"/>
            <a:ext cx="9240059" cy="520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5" y="350135"/>
            <a:ext cx="8048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467544" y="-200240"/>
            <a:ext cx="813690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chemeClr val="bg1"/>
                </a:solidFill>
              </a:rPr>
              <a:t>Какое время разложения отходов в природе?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1"/>
          <a:stretch/>
        </p:blipFill>
        <p:spPr bwMode="auto">
          <a:xfrm>
            <a:off x="5460476" y="3062176"/>
            <a:ext cx="1135324" cy="132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680" y="3666146"/>
            <a:ext cx="1281231" cy="85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90"/>
            <a:ext cx="734975" cy="86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23878"/>
            <a:ext cx="950086" cy="95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467" y="3507854"/>
            <a:ext cx="1151614" cy="76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6" t="15056" r="18595" b="11578"/>
          <a:stretch/>
        </p:blipFill>
        <p:spPr bwMode="auto">
          <a:xfrm>
            <a:off x="683568" y="2427734"/>
            <a:ext cx="864096" cy="77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r="-1"/>
          <a:stretch/>
        </p:blipFill>
        <p:spPr bwMode="auto">
          <a:xfrm>
            <a:off x="3868648" y="1063644"/>
            <a:ext cx="1610585" cy="107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r="15304"/>
          <a:stretch/>
        </p:blipFill>
        <p:spPr bwMode="auto">
          <a:xfrm>
            <a:off x="7426572" y="2067694"/>
            <a:ext cx="392702" cy="105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5" t="3187" r="5918" b="6502"/>
          <a:stretch/>
        </p:blipFill>
        <p:spPr bwMode="auto">
          <a:xfrm>
            <a:off x="6744984" y="712440"/>
            <a:ext cx="461680" cy="88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92189"/>
            <a:ext cx="1019979" cy="76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12" y="2507488"/>
            <a:ext cx="1717864" cy="128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99592" y="1235536"/>
            <a:ext cx="231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Шерстяной носок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36512" y="325176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Жестяная банка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47864" y="2099632"/>
            <a:ext cx="2752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Пластиковая посуда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23199" y="4659982"/>
            <a:ext cx="2867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Бумажный стаканчик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9832" y="4587974"/>
            <a:ext cx="231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Банановая кожура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07704" y="3147814"/>
            <a:ext cx="231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Батарейка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12959" y="4316828"/>
            <a:ext cx="231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Газеты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87103" y="3147814"/>
            <a:ext cx="286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Пластиковая бутылка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60232" y="4259872"/>
            <a:ext cx="231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Древесина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65042" y="1595576"/>
            <a:ext cx="2539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Алюминиевая банка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85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itle 3"/>
          <p:cNvSpPr txBox="1">
            <a:spLocks/>
          </p:cNvSpPr>
          <p:nvPr/>
        </p:nvSpPr>
        <p:spPr>
          <a:xfrm>
            <a:off x="323528" y="-20538"/>
            <a:ext cx="79349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Лента разложения отходов в природе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493252027"/>
              </p:ext>
            </p:extLst>
          </p:nvPr>
        </p:nvGraphicFramePr>
        <p:xfrm>
          <a:off x="179512" y="699542"/>
          <a:ext cx="8784976" cy="3376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22" y="1272193"/>
            <a:ext cx="876054" cy="116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735" y="1359742"/>
            <a:ext cx="779478" cy="51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59742"/>
            <a:ext cx="693468" cy="81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14" y="1409273"/>
            <a:ext cx="682978" cy="68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07" y="1423919"/>
            <a:ext cx="794506" cy="52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6" t="15056" r="18595" b="11578"/>
          <a:stretch/>
        </p:blipFill>
        <p:spPr bwMode="auto">
          <a:xfrm>
            <a:off x="5068003" y="1409273"/>
            <a:ext cx="626165" cy="55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r="-1"/>
          <a:stretch/>
        </p:blipFill>
        <p:spPr bwMode="auto">
          <a:xfrm>
            <a:off x="5776679" y="1359742"/>
            <a:ext cx="883553" cy="59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r="15304"/>
          <a:stretch/>
        </p:blipFill>
        <p:spPr bwMode="auto">
          <a:xfrm>
            <a:off x="6969703" y="1359742"/>
            <a:ext cx="217220" cy="58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5" t="3187" r="5918" b="6502"/>
          <a:stretch/>
        </p:blipFill>
        <p:spPr bwMode="auto">
          <a:xfrm>
            <a:off x="7379519" y="736424"/>
            <a:ext cx="351879" cy="67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64" y="699542"/>
            <a:ext cx="620308" cy="46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467340" y="70183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2 000 000 лет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86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504" y="67841"/>
            <a:ext cx="8954369" cy="5024189"/>
            <a:chOff x="107504" y="67841"/>
            <a:chExt cx="8954369" cy="502418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154848"/>
              <a:ext cx="8954369" cy="2937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5283" y="67841"/>
              <a:ext cx="811213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itle 3"/>
          <p:cNvSpPr txBox="1">
            <a:spLocks/>
          </p:cNvSpPr>
          <p:nvPr/>
        </p:nvSpPr>
        <p:spPr>
          <a:xfrm>
            <a:off x="179512" y="130324"/>
            <a:ext cx="793492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0000FF"/>
                </a:solidFill>
                <a:latin typeface="Calibri"/>
              </a:rPr>
              <a:t>Что такое твердые коммунальные отходы?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987824" y="843558"/>
            <a:ext cx="5100994" cy="2448272"/>
          </a:xfrm>
          <a:prstGeom prst="wedgeRectCallout">
            <a:avLst>
              <a:gd name="adj1" fmla="val -21064"/>
              <a:gd name="adj2" fmla="val 6830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Твердые коммунальные отходы (ТКО) – отходы, образующиеся в жилых помещениях в процессе потребления физическими лицами, а также товары, утратившие свои потребительские свойства в процессе </a:t>
            </a:r>
          </a:p>
          <a:p>
            <a:pPr algn="ctr"/>
            <a:r>
              <a:rPr lang="ru-RU" sz="2000" dirty="0"/>
              <a:t>их использования физическими лицами </a:t>
            </a:r>
          </a:p>
          <a:p>
            <a:pPr algn="ctr"/>
            <a:r>
              <a:rPr lang="ru-RU" sz="2000" dirty="0"/>
              <a:t>в жилых помещениях в целях удовлетворения личных и бытовых нужд</a:t>
            </a:r>
          </a:p>
        </p:txBody>
      </p:sp>
      <p:pic>
        <p:nvPicPr>
          <p:cNvPr id="9" name="Picture 2" descr="https://avatars.mds.yandex.net/get-pdb/1649566/4c139cec-d9f3-4155-a912-c393d4e4ea08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80" y="699542"/>
            <a:ext cx="3122984" cy="19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22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Title 3"/>
          <p:cNvSpPr txBox="1">
            <a:spLocks/>
          </p:cNvSpPr>
          <p:nvPr/>
        </p:nvSpPr>
        <p:spPr>
          <a:xfrm>
            <a:off x="309488" y="-85700"/>
            <a:ext cx="79349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Объем образования отходов в быту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2812" y="428221"/>
            <a:ext cx="7625572" cy="1495457"/>
            <a:chOff x="402812" y="428221"/>
            <a:chExt cx="7625572" cy="1495457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2" t="3854" r="30260" b="5664"/>
            <a:stretch/>
          </p:blipFill>
          <p:spPr bwMode="auto">
            <a:xfrm>
              <a:off x="402812" y="428221"/>
              <a:ext cx="561512" cy="1495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3" t="11537" r="18750" b="8762"/>
            <a:stretch/>
          </p:blipFill>
          <p:spPr bwMode="auto">
            <a:xfrm>
              <a:off x="3609311" y="699542"/>
              <a:ext cx="692045" cy="1073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542" y="771550"/>
              <a:ext cx="776162" cy="775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Стрелка вправо 34"/>
            <p:cNvSpPr/>
            <p:nvPr/>
          </p:nvSpPr>
          <p:spPr>
            <a:xfrm>
              <a:off x="2051720" y="987574"/>
              <a:ext cx="514395" cy="288032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55976" y="968410"/>
              <a:ext cx="792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black"/>
                  </a:solidFill>
                </a:rPr>
                <a:t>365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pic>
          <p:nvPicPr>
            <p:cNvPr id="37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0305" y="782588"/>
              <a:ext cx="77470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1314" y="987574"/>
              <a:ext cx="542925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409" y="699542"/>
              <a:ext cx="688975" cy="1073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1888" y="843558"/>
              <a:ext cx="833705" cy="62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866351"/>
              <a:ext cx="833705" cy="62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1139090" y="1914933"/>
            <a:ext cx="7681382" cy="1160873"/>
            <a:chOff x="611560" y="2202965"/>
            <a:chExt cx="7681382" cy="1160873"/>
          </a:xfrm>
        </p:grpSpPr>
        <p:pic>
          <p:nvPicPr>
            <p:cNvPr id="30" name="Picture 7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1" b="40114"/>
            <a:stretch/>
          </p:blipFill>
          <p:spPr bwMode="auto">
            <a:xfrm>
              <a:off x="611560" y="2202965"/>
              <a:ext cx="2087513" cy="1160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370" y="2202965"/>
              <a:ext cx="1133572" cy="84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3509268" y="2456314"/>
              <a:ext cx="792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black"/>
                  </a:solidFill>
                </a:rPr>
                <a:t>365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pic>
          <p:nvPicPr>
            <p:cNvPr id="41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348" y="2340781"/>
              <a:ext cx="77470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558145"/>
              <a:ext cx="542925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355" y="2499742"/>
              <a:ext cx="833705" cy="62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568019" y="3065173"/>
            <a:ext cx="8150969" cy="1044600"/>
            <a:chOff x="779050" y="3327350"/>
            <a:chExt cx="8150969" cy="1044600"/>
          </a:xfrm>
        </p:grpSpPr>
        <p:pic>
          <p:nvPicPr>
            <p:cNvPr id="31" name="Picture 8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050" y="3370341"/>
              <a:ext cx="2136766" cy="1001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3437260" y="3586426"/>
              <a:ext cx="792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black"/>
                  </a:solidFill>
                </a:rPr>
                <a:t>365</a:t>
              </a:r>
              <a:endParaRPr lang="ru-RU" sz="1600" dirty="0">
                <a:solidFill>
                  <a:prstClr val="black"/>
                </a:solidFill>
              </a:endParaRPr>
            </a:p>
          </p:txBody>
        </p:sp>
        <p:pic>
          <p:nvPicPr>
            <p:cNvPr id="44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7340" y="3470893"/>
              <a:ext cx="774700" cy="78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219" y="3688257"/>
              <a:ext cx="542925" cy="347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1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6447" y="3327350"/>
              <a:ext cx="1133572" cy="846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575" y="3566806"/>
              <a:ext cx="833705" cy="62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746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7" y="-20539"/>
            <a:ext cx="9240059" cy="520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99889"/>
            <a:ext cx="8048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3"/>
          <p:cNvSpPr txBox="1">
            <a:spLocks/>
          </p:cNvSpPr>
          <p:nvPr/>
        </p:nvSpPr>
        <p:spPr>
          <a:xfrm>
            <a:off x="669528" y="12361"/>
            <a:ext cx="793492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chemeClr val="bg1"/>
                </a:solidFill>
              </a:rPr>
              <a:t>Отходы, захоронение которых запрещено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11960" y="2000910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Распоряжением Правительства Российской Федерации от 25.07.2017 № 1589-р утвержден перечень видов отходов, в состав которых входят полезные компоненты, захоронение которых запрещается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82" y="1422237"/>
            <a:ext cx="2586698" cy="302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733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7" y="-20539"/>
            <a:ext cx="9240059" cy="520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5" y="350135"/>
            <a:ext cx="8048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381496" y="-106966"/>
            <a:ext cx="79349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chemeClr val="bg1"/>
                </a:solidFill>
              </a:rPr>
              <a:t>Переработка отходов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691920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На свалки выбрасывается сырьё, из которого можно сделать новые вещи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38430" r="5027" b="23276"/>
          <a:stretch/>
        </p:blipFill>
        <p:spPr bwMode="auto">
          <a:xfrm>
            <a:off x="1187624" y="2211710"/>
            <a:ext cx="3240360" cy="177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7" t="23462" r="4527" b="42605"/>
          <a:stretch/>
        </p:blipFill>
        <p:spPr bwMode="auto">
          <a:xfrm>
            <a:off x="107504" y="1120035"/>
            <a:ext cx="2904070" cy="13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t="20724" r="35894" b="1900"/>
          <a:stretch/>
        </p:blipFill>
        <p:spPr bwMode="auto">
          <a:xfrm>
            <a:off x="4531760" y="1137483"/>
            <a:ext cx="385666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81"/>
          <a:stretch/>
        </p:blipFill>
        <p:spPr bwMode="auto">
          <a:xfrm>
            <a:off x="179512" y="4011910"/>
            <a:ext cx="3236913" cy="73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947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504" y="67841"/>
            <a:ext cx="8954369" cy="5024189"/>
            <a:chOff x="107504" y="67841"/>
            <a:chExt cx="8954369" cy="502418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154848"/>
              <a:ext cx="8954369" cy="2937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5283" y="67841"/>
              <a:ext cx="811213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itle 3"/>
          <p:cNvSpPr txBox="1">
            <a:spLocks/>
          </p:cNvSpPr>
          <p:nvPr/>
        </p:nvSpPr>
        <p:spPr>
          <a:xfrm>
            <a:off x="179512" y="130324"/>
            <a:ext cx="793492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Что такое раздельное накопление ТКО?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3791485" y="915566"/>
            <a:ext cx="4433797" cy="2376264"/>
          </a:xfrm>
          <a:prstGeom prst="wedgeRectCallout">
            <a:avLst>
              <a:gd name="adj1" fmla="val -21064"/>
              <a:gd name="adj2" fmla="val 6830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white"/>
                </a:solidFill>
              </a:rPr>
              <a:t>Раздельное накопление ТКО предусматривает разделение ТКО потребителями по установленным видам отходов и складирование сортированных ТКО в отдельных контейнерах для соответствующих </a:t>
            </a:r>
          </a:p>
          <a:p>
            <a:pPr algn="ctr"/>
            <a:r>
              <a:rPr lang="ru-RU" sz="2000" dirty="0">
                <a:solidFill>
                  <a:prstClr val="white"/>
                </a:solidFill>
              </a:rPr>
              <a:t>видов ТКО</a:t>
            </a:r>
          </a:p>
        </p:txBody>
      </p:sp>
      <p:pic>
        <p:nvPicPr>
          <p:cNvPr id="9" name="Picture 2" descr="https://avatars.mds.yandex.net/get-pdb/1649566/4c139cec-d9f3-4155-a912-c393d4e4ea08/s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4518"/>
            <a:ext cx="3122984" cy="19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8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itle 3"/>
          <p:cNvSpPr txBox="1">
            <a:spLocks/>
          </p:cNvSpPr>
          <p:nvPr/>
        </p:nvSpPr>
        <p:spPr>
          <a:xfrm>
            <a:off x="323528" y="195486"/>
            <a:ext cx="7934920" cy="549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ru-RU" sz="3100" b="1" dirty="0" err="1">
                <a:solidFill>
                  <a:srgbClr val="0000FF"/>
                </a:solidFill>
              </a:rPr>
              <a:t>Брендбук</a:t>
            </a:r>
            <a:r>
              <a:rPr lang="ru-RU" sz="3100" b="1" dirty="0">
                <a:solidFill>
                  <a:srgbClr val="0000FF"/>
                </a:solidFill>
              </a:rPr>
              <a:t> раздельного накопления ТКО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100" b="1" dirty="0">
                <a:solidFill>
                  <a:srgbClr val="0000FF"/>
                </a:solidFill>
              </a:rPr>
              <a:t> в Ростовской области</a:t>
            </a:r>
            <a:endParaRPr lang="en-US" sz="3100" b="1" dirty="0">
              <a:solidFill>
                <a:srgbClr val="0000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29276"/>
            <a:ext cx="3743385" cy="222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59582"/>
            <a:ext cx="210716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71" y="1419622"/>
            <a:ext cx="2048549" cy="28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31590"/>
            <a:ext cx="1687807" cy="236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140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7" y="-20539"/>
            <a:ext cx="9240059" cy="520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5" y="350135"/>
            <a:ext cx="8048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179512" y="-52437"/>
            <a:ext cx="7934920" cy="637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prstClr val="white"/>
                </a:solidFill>
              </a:rPr>
              <a:t>Раздельное накопление ТКО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6826"/>
            <a:ext cx="3611907" cy="25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20" y="1623231"/>
            <a:ext cx="3618136" cy="253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752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itle 3"/>
          <p:cNvSpPr txBox="1">
            <a:spLocks/>
          </p:cNvSpPr>
          <p:nvPr/>
        </p:nvSpPr>
        <p:spPr>
          <a:xfrm>
            <a:off x="323528" y="123478"/>
            <a:ext cx="7934920" cy="5496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  <a:defRPr/>
            </a:pPr>
            <a:r>
              <a:rPr lang="ru-RU" sz="3100" b="1" dirty="0">
                <a:solidFill>
                  <a:srgbClr val="0000FF"/>
                </a:solidFill>
              </a:rPr>
              <a:t>Раздельное накопление ТКО</a:t>
            </a:r>
            <a:endParaRPr lang="en-US" sz="3100" b="1" dirty="0">
              <a:solidFill>
                <a:srgbClr val="0000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84"/>
          <a:stretch/>
        </p:blipFill>
        <p:spPr bwMode="auto">
          <a:xfrm>
            <a:off x="323528" y="808073"/>
            <a:ext cx="3884927" cy="9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98"/>
          <a:stretch/>
        </p:blipFill>
        <p:spPr bwMode="auto">
          <a:xfrm>
            <a:off x="323528" y="3039765"/>
            <a:ext cx="3689043" cy="9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71"/>
          <a:stretch/>
        </p:blipFill>
        <p:spPr bwMode="auto">
          <a:xfrm>
            <a:off x="323528" y="1652191"/>
            <a:ext cx="3883025" cy="127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002" y="1059582"/>
            <a:ext cx="361534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748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539552" y="987574"/>
            <a:ext cx="7934920" cy="63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Реки Ростовской области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469192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В регионе развита речная сеть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77ACD-00FF-4B56-A8D4-6725FD6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" y="-10633"/>
            <a:ext cx="9128244" cy="105958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1" y="1491630"/>
            <a:ext cx="3054177" cy="311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9662"/>
            <a:ext cx="4540280" cy="255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353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itle 3"/>
          <p:cNvSpPr txBox="1">
            <a:spLocks/>
          </p:cNvSpPr>
          <p:nvPr/>
        </p:nvSpPr>
        <p:spPr>
          <a:xfrm>
            <a:off x="323528" y="-20538"/>
            <a:ext cx="7934920" cy="63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Раздельное накопление ТКО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8209" y="2931790"/>
            <a:ext cx="561662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В доме (квартире) вначале достаточно помимо привычного мусорного ведра установить коробку (ведро, пакет) для перерабатываемых отходов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5008" y="915566"/>
            <a:ext cx="88214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Каждый житель Ростовской области может начать с себя и внедрить раздельное накопление ТКО в своём доме (квартире) </a:t>
            </a:r>
          </a:p>
          <a:p>
            <a:pPr algn="ctr">
              <a:lnSpc>
                <a:spcPct val="90000"/>
              </a:lnSpc>
            </a:pPr>
            <a:endParaRPr lang="ru-RU" b="1" dirty="0">
              <a:solidFill>
                <a:prstClr val="black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Если мы расфасуем ТКО по видам, их будет намного проще перерабатывать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1699"/>
            <a:ext cx="2736304" cy="167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678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7" y="-20539"/>
            <a:ext cx="9240059" cy="520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5" y="350135"/>
            <a:ext cx="8048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3"/>
          <p:cNvSpPr txBox="1">
            <a:spLocks/>
          </p:cNvSpPr>
          <p:nvPr/>
        </p:nvSpPr>
        <p:spPr>
          <a:xfrm>
            <a:off x="323528" y="51470"/>
            <a:ext cx="793492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chemeClr val="bg1"/>
                </a:solidFill>
              </a:rPr>
              <a:t>Раздельное накопление ТКО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08520" y="1172123"/>
            <a:ext cx="72008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black"/>
                </a:solidFill>
              </a:rPr>
              <a:t>Бумагу, которая не контактировала с пищевыми отходами, перед сдачей необходимо связать, отдельно разложить газеты и глянцевые журналы</a:t>
            </a: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5" t="17947" r="4200" b="12193"/>
          <a:stretch/>
        </p:blipFill>
        <p:spPr bwMode="auto">
          <a:xfrm>
            <a:off x="287524" y="1729178"/>
            <a:ext cx="972108" cy="91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59911"/>
            <a:ext cx="1296144" cy="81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187624" y="1923678"/>
            <a:ext cx="749729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black"/>
                </a:solidFill>
              </a:rPr>
              <a:t>У пластиковой бутылки необходимо открутить крышку. Бутылку, алюминиевые </a:t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и жестяные банки необходимо очистить и смять для уменьшения объема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2715766"/>
            <a:ext cx="738831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black"/>
                </a:solidFill>
              </a:rPr>
              <a:t>Стеклянную тару следует сдавать без крышек и пробок. Перед сдачей </a:t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ее необходимо вымыть. Разбившуюся тару необходимо сдавать отдельно</a:t>
            </a:r>
          </a:p>
        </p:txBody>
      </p:sp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571750"/>
            <a:ext cx="1432159" cy="80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07504" y="4706090"/>
            <a:ext cx="896499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prstClr val="black"/>
                </a:solidFill>
              </a:rPr>
              <a:t>Пластик необходимо сортировать в соответствии с маркировкой</a:t>
            </a:r>
          </a:p>
        </p:txBody>
      </p:sp>
      <p:pic>
        <p:nvPicPr>
          <p:cNvPr id="43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0" t="27162" r="4975" b="53440"/>
          <a:stretch/>
        </p:blipFill>
        <p:spPr bwMode="auto">
          <a:xfrm>
            <a:off x="674424" y="3507854"/>
            <a:ext cx="7540212" cy="11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77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7504" y="67841"/>
            <a:ext cx="8954369" cy="5024189"/>
            <a:chOff x="107504" y="67841"/>
            <a:chExt cx="8954369" cy="502418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154848"/>
              <a:ext cx="8954369" cy="2937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5283" y="67841"/>
              <a:ext cx="811213" cy="847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Title 3"/>
          <p:cNvSpPr txBox="1">
            <a:spLocks/>
          </p:cNvSpPr>
          <p:nvPr/>
        </p:nvSpPr>
        <p:spPr>
          <a:xfrm>
            <a:off x="179512" y="130324"/>
            <a:ext cx="793492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Раздельное накопление ТКО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9542"/>
            <a:ext cx="285935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63" y="909511"/>
            <a:ext cx="3189369" cy="238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367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itle 3"/>
          <p:cNvSpPr txBox="1">
            <a:spLocks/>
          </p:cNvSpPr>
          <p:nvPr/>
        </p:nvSpPr>
        <p:spPr>
          <a:xfrm>
            <a:off x="323528" y="-20538"/>
            <a:ext cx="79349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Раздельное накопление ТКО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80528" y="627534"/>
            <a:ext cx="89289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Опасные отходы необходимо помещать только 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в специализированные контейнеры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07449"/>
            <a:ext cx="1321346" cy="74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53842"/>
            <a:ext cx="5492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323096" y="1419622"/>
            <a:ext cx="271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>
                <a:solidFill>
                  <a:prstClr val="black"/>
                </a:solidFill>
              </a:rPr>
              <a:t>На открытом воздухе оболочка батарейки разлагается </a:t>
            </a:r>
          </a:p>
          <a:p>
            <a:pPr algn="ctr">
              <a:lnSpc>
                <a:spcPct val="90000"/>
              </a:lnSpc>
            </a:pPr>
            <a:r>
              <a:rPr lang="ru-RU" sz="1600" i="1" dirty="0">
                <a:solidFill>
                  <a:prstClr val="black"/>
                </a:solidFill>
              </a:rPr>
              <a:t>и ее содержимое попадает в окружающую среду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44893" y="2667330"/>
            <a:ext cx="537411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Загрязняет щелочами и тяжелыми металлами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91593" y="2211710"/>
            <a:ext cx="156458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400 л </a:t>
            </a:r>
            <a:endParaRPr lang="ru-RU" baseline="30000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9512" y="3686828"/>
            <a:ext cx="885698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>
                <a:solidFill>
                  <a:prstClr val="black"/>
                </a:solidFill>
              </a:rPr>
              <a:t>Ртуть – вещество 1 класса опасности, которое оказывает негативное влияние на центральную нервную систему, почки, печень, дыхательную систему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616" y="3060939"/>
            <a:ext cx="61206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2 грамма ртути из разбившегося термометра 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загрязняет 6 000 м</a:t>
            </a:r>
            <a:r>
              <a:rPr lang="ru-RU" b="1" baseline="30000" dirty="0">
                <a:solidFill>
                  <a:prstClr val="black"/>
                </a:solidFill>
              </a:rPr>
              <a:t>3</a:t>
            </a:r>
            <a:r>
              <a:rPr lang="ru-RU" b="1" dirty="0">
                <a:solidFill>
                  <a:prstClr val="black"/>
                </a:solidFill>
              </a:rPr>
              <a:t> воздуха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17" y="2865647"/>
            <a:ext cx="786223" cy="78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9" y="411510"/>
            <a:ext cx="947903" cy="85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05" y="1491630"/>
            <a:ext cx="994888" cy="74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60" y="1707654"/>
            <a:ext cx="54927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8610" r="5947" b="9644"/>
          <a:stretch/>
        </p:blipFill>
        <p:spPr bwMode="auto">
          <a:xfrm>
            <a:off x="3213834" y="1491630"/>
            <a:ext cx="1130436" cy="69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018050" y="2176996"/>
            <a:ext cx="1564583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20 м</a:t>
            </a:r>
            <a:r>
              <a:rPr lang="ru-RU" b="1" baseline="30000" dirty="0">
                <a:solidFill>
                  <a:prstClr val="black"/>
                </a:solidFill>
              </a:rPr>
              <a:t>2</a:t>
            </a:r>
            <a:endParaRPr lang="ru-RU" baseline="30000" dirty="0">
              <a:solidFill>
                <a:prstClr val="black"/>
              </a:solidFill>
            </a:endParaRPr>
          </a:p>
        </p:txBody>
      </p:sp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93" y="1491630"/>
            <a:ext cx="1074118" cy="71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658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Title 3"/>
          <p:cNvSpPr txBox="1">
            <a:spLocks/>
          </p:cNvSpPr>
          <p:nvPr/>
        </p:nvSpPr>
        <p:spPr>
          <a:xfrm>
            <a:off x="323528" y="-20538"/>
            <a:ext cx="7934920" cy="56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Экологические привычки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59632" y="501926"/>
            <a:ext cx="626469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prstClr val="black"/>
                </a:solidFill>
              </a:rPr>
              <a:t>Для уменьшения образования отходов в быту: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47664" y="1105690"/>
            <a:ext cx="691276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>
                <a:solidFill>
                  <a:prstClr val="black"/>
                </a:solidFill>
              </a:rPr>
              <a:t>Используйте тканевые сумки вместо пластиковых пакетов</a:t>
            </a: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t="11525" r="5900" b="1411"/>
          <a:stretch/>
        </p:blipFill>
        <p:spPr bwMode="auto">
          <a:xfrm>
            <a:off x="269079" y="762184"/>
            <a:ext cx="1682627" cy="123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-108520" y="3697978"/>
            <a:ext cx="475252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>
                <a:solidFill>
                  <a:prstClr val="black"/>
                </a:solidFill>
              </a:rPr>
              <a:t>Используйте </a:t>
            </a:r>
            <a:r>
              <a:rPr lang="ru-RU" sz="1600" i="1" dirty="0" err="1">
                <a:solidFill>
                  <a:prstClr val="black"/>
                </a:solidFill>
              </a:rPr>
              <a:t>биоразлагаемую</a:t>
            </a:r>
            <a:r>
              <a:rPr lang="ru-RU" sz="1600" i="1" dirty="0">
                <a:solidFill>
                  <a:prstClr val="black"/>
                </a:solidFill>
              </a:rPr>
              <a:t> тару и упаковку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1520" y="1923678"/>
            <a:ext cx="69127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>
                <a:solidFill>
                  <a:prstClr val="black"/>
                </a:solidFill>
              </a:rPr>
              <a:t>Покупайте меньше напитков в пластиковых бутылках, многократно используйте индивидуальные бутылки для напитков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59832" y="2689866"/>
            <a:ext cx="43204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i="1" dirty="0">
                <a:solidFill>
                  <a:prstClr val="black"/>
                </a:solidFill>
              </a:rPr>
              <a:t>Сократите использование бумаги</a:t>
            </a: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419622"/>
            <a:ext cx="1352759" cy="135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9742"/>
            <a:ext cx="1295570" cy="942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94" y="2509597"/>
            <a:ext cx="1957802" cy="107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13271" r="3339" b="21814"/>
          <a:stretch/>
        </p:blipFill>
        <p:spPr bwMode="auto">
          <a:xfrm>
            <a:off x="7447870" y="3349358"/>
            <a:ext cx="1526046" cy="59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3" b="6779"/>
          <a:stretch/>
        </p:blipFill>
        <p:spPr bwMode="auto">
          <a:xfrm>
            <a:off x="6516216" y="3200935"/>
            <a:ext cx="798612" cy="95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97369"/>
            <a:ext cx="1800200" cy="85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537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53" y="-65938"/>
            <a:ext cx="9240059" cy="520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375" y="350135"/>
            <a:ext cx="8048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>
          <a:xfrm>
            <a:off x="323528" y="-92546"/>
            <a:ext cx="7934920" cy="666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prstClr val="white"/>
                </a:solidFill>
              </a:rPr>
              <a:t>Разделяй, культурный человек!</a:t>
            </a:r>
            <a:endParaRPr lang="en-US" sz="3200" b="1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6"/>
          <a:stretch/>
        </p:blipFill>
        <p:spPr bwMode="auto">
          <a:xfrm>
            <a:off x="5940152" y="1310500"/>
            <a:ext cx="2458843" cy="82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0"/>
          <a:stretch/>
        </p:blipFill>
        <p:spPr bwMode="auto">
          <a:xfrm>
            <a:off x="179512" y="1331396"/>
            <a:ext cx="2576302" cy="89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69"/>
          <a:stretch/>
        </p:blipFill>
        <p:spPr bwMode="auto">
          <a:xfrm>
            <a:off x="2987824" y="1310500"/>
            <a:ext cx="2476563" cy="82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72870"/>
          <a:stretch/>
        </p:blipFill>
        <p:spPr bwMode="auto">
          <a:xfrm>
            <a:off x="3546709" y="2286716"/>
            <a:ext cx="1488558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2" r="26147"/>
          <a:stretch/>
        </p:blipFill>
        <p:spPr bwMode="auto">
          <a:xfrm>
            <a:off x="755576" y="2319429"/>
            <a:ext cx="1520456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r="2995"/>
          <a:stretch/>
        </p:blipFill>
        <p:spPr bwMode="auto">
          <a:xfrm>
            <a:off x="6702686" y="2283718"/>
            <a:ext cx="1541721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174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Title 3"/>
          <p:cNvSpPr txBox="1">
            <a:spLocks/>
          </p:cNvSpPr>
          <p:nvPr/>
        </p:nvSpPr>
        <p:spPr>
          <a:xfrm>
            <a:off x="323528" y="-20538"/>
            <a:ext cx="7934920" cy="56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Разделяй, культурный человек!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72870"/>
          <a:stretch/>
        </p:blipFill>
        <p:spPr bwMode="auto">
          <a:xfrm>
            <a:off x="1619672" y="2316687"/>
            <a:ext cx="1124959" cy="169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2" r="26147"/>
          <a:stretch/>
        </p:blipFill>
        <p:spPr bwMode="auto">
          <a:xfrm>
            <a:off x="326591" y="2304984"/>
            <a:ext cx="1149065" cy="169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r="2995"/>
          <a:stretch/>
        </p:blipFill>
        <p:spPr bwMode="auto">
          <a:xfrm>
            <a:off x="2886263" y="2304984"/>
            <a:ext cx="1181681" cy="171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41080"/>
            <a:ext cx="1301213" cy="13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4" y="971402"/>
            <a:ext cx="1369520" cy="102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1664">
            <a:off x="5321914" y="2400891"/>
            <a:ext cx="1891160" cy="18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640" y="29018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3.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4881" r="8606" b="9112"/>
          <a:stretch/>
        </p:blipFill>
        <p:spPr bwMode="auto">
          <a:xfrm>
            <a:off x="6876256" y="1391686"/>
            <a:ext cx="1844735" cy="108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704665" y="102367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2.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t="11375" r="15767" b="8140"/>
          <a:stretch/>
        </p:blipFill>
        <p:spPr bwMode="auto">
          <a:xfrm>
            <a:off x="4427984" y="1131590"/>
            <a:ext cx="1589730" cy="1349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283968" y="112229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52304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Title 3"/>
          <p:cNvSpPr txBox="1">
            <a:spLocks/>
          </p:cNvSpPr>
          <p:nvPr/>
        </p:nvSpPr>
        <p:spPr>
          <a:xfrm>
            <a:off x="323528" y="-20538"/>
            <a:ext cx="7934920" cy="56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Разделяй, культурный человек!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72870"/>
          <a:stretch/>
        </p:blipFill>
        <p:spPr bwMode="auto">
          <a:xfrm>
            <a:off x="1619672" y="2316687"/>
            <a:ext cx="1124959" cy="169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2" r="26147"/>
          <a:stretch/>
        </p:blipFill>
        <p:spPr bwMode="auto">
          <a:xfrm>
            <a:off x="326591" y="2304984"/>
            <a:ext cx="1149065" cy="169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r="2995"/>
          <a:stretch/>
        </p:blipFill>
        <p:spPr bwMode="auto">
          <a:xfrm>
            <a:off x="2886263" y="2304984"/>
            <a:ext cx="1181681" cy="171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41080"/>
            <a:ext cx="1301213" cy="13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4" y="971402"/>
            <a:ext cx="1369520" cy="102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640" y="29018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3.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04665" y="102367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2.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0585" y="5866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8" b="14549"/>
          <a:stretch/>
        </p:blipFill>
        <p:spPr bwMode="auto">
          <a:xfrm>
            <a:off x="3890183" y="915566"/>
            <a:ext cx="2410009" cy="11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64" y="1439623"/>
            <a:ext cx="1966700" cy="110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r="11946"/>
          <a:stretch/>
        </p:blipFill>
        <p:spPr bwMode="auto">
          <a:xfrm>
            <a:off x="5652120" y="2681974"/>
            <a:ext cx="1872208" cy="155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18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Title 3"/>
          <p:cNvSpPr txBox="1">
            <a:spLocks/>
          </p:cNvSpPr>
          <p:nvPr/>
        </p:nvSpPr>
        <p:spPr>
          <a:xfrm>
            <a:off x="323528" y="-20538"/>
            <a:ext cx="7934920" cy="56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Разделяй, культурный человек!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72870"/>
          <a:stretch/>
        </p:blipFill>
        <p:spPr bwMode="auto">
          <a:xfrm>
            <a:off x="1619672" y="2316687"/>
            <a:ext cx="1124959" cy="169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2" r="26147"/>
          <a:stretch/>
        </p:blipFill>
        <p:spPr bwMode="auto">
          <a:xfrm>
            <a:off x="326591" y="2304984"/>
            <a:ext cx="1149065" cy="169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r="2995"/>
          <a:stretch/>
        </p:blipFill>
        <p:spPr bwMode="auto">
          <a:xfrm>
            <a:off x="2886263" y="2304984"/>
            <a:ext cx="1181681" cy="171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41080"/>
            <a:ext cx="1301213" cy="13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4" y="971402"/>
            <a:ext cx="1369520" cy="102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0640" y="29018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3.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04665" y="102367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2.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0585" y="5866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91" y="794980"/>
            <a:ext cx="1576477" cy="157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0" t="23865" r="8294" b="25554"/>
          <a:stretch/>
        </p:blipFill>
        <p:spPr bwMode="auto">
          <a:xfrm>
            <a:off x="6444208" y="1393010"/>
            <a:ext cx="2462250" cy="117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7146" r="2807" b="10760"/>
          <a:stretch/>
        </p:blipFill>
        <p:spPr bwMode="auto">
          <a:xfrm>
            <a:off x="5645844" y="2875002"/>
            <a:ext cx="2644668" cy="114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051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6129" y="123478"/>
            <a:ext cx="9073008" cy="4979185"/>
            <a:chOff x="46129" y="123478"/>
            <a:chExt cx="9073008" cy="497918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329" y="123478"/>
              <a:ext cx="809167" cy="847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8"/>
            <a:stretch/>
          </p:blipFill>
          <p:spPr bwMode="auto">
            <a:xfrm>
              <a:off x="46129" y="3271173"/>
              <a:ext cx="9073008" cy="1831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Title 3"/>
          <p:cNvSpPr txBox="1">
            <a:spLocks/>
          </p:cNvSpPr>
          <p:nvPr/>
        </p:nvSpPr>
        <p:spPr>
          <a:xfrm>
            <a:off x="323528" y="-20538"/>
            <a:ext cx="7934920" cy="56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Разделяй, культурный человек!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r="72870"/>
          <a:stretch/>
        </p:blipFill>
        <p:spPr bwMode="auto">
          <a:xfrm>
            <a:off x="1619672" y="2316687"/>
            <a:ext cx="1124959" cy="169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2" r="26147"/>
          <a:stretch/>
        </p:blipFill>
        <p:spPr bwMode="auto">
          <a:xfrm>
            <a:off x="326591" y="2304984"/>
            <a:ext cx="1149065" cy="169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9" r="2995"/>
          <a:stretch/>
        </p:blipFill>
        <p:spPr bwMode="auto">
          <a:xfrm>
            <a:off x="2886263" y="2304984"/>
            <a:ext cx="1181681" cy="171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41080"/>
            <a:ext cx="1301213" cy="130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14" y="971402"/>
            <a:ext cx="1369520" cy="102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290184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3.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04665" y="102367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2.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50585" y="5866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8329" r="18202" b="9115"/>
          <a:stretch/>
        </p:blipFill>
        <p:spPr bwMode="auto">
          <a:xfrm>
            <a:off x="7177083" y="1023678"/>
            <a:ext cx="1318138" cy="18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7160" r="33540" b="3279"/>
          <a:stretch/>
        </p:blipFill>
        <p:spPr bwMode="auto">
          <a:xfrm>
            <a:off x="4582180" y="547441"/>
            <a:ext cx="854181" cy="202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16518" r="3564" b="12932"/>
          <a:stretch/>
        </p:blipFill>
        <p:spPr bwMode="auto">
          <a:xfrm>
            <a:off x="5148064" y="2758085"/>
            <a:ext cx="2376264" cy="146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02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539552" y="1003191"/>
            <a:ext cx="7934920" cy="63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Цимлянское водохранилище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77ACD-00FF-4B56-A8D4-6725FD6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" y="-10633"/>
            <a:ext cx="9128244" cy="105958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04" y="1661814"/>
            <a:ext cx="4065204" cy="271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61814"/>
            <a:ext cx="4104458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23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539552" y="1003191"/>
            <a:ext cx="7934920" cy="63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Озеро </a:t>
            </a:r>
            <a:r>
              <a:rPr lang="ru-RU" sz="3200" b="1" dirty="0" err="1">
                <a:solidFill>
                  <a:srgbClr val="0000FF"/>
                </a:solidFill>
              </a:rPr>
              <a:t>Маныч-Гудило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77ACD-00FF-4B56-A8D4-6725FD6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" y="-10633"/>
            <a:ext cx="9128244" cy="1059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69192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Уровень минерализации воды в озере морской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8"/>
          <a:stretch/>
        </p:blipFill>
        <p:spPr bwMode="auto">
          <a:xfrm>
            <a:off x="1403648" y="1563638"/>
            <a:ext cx="5760640" cy="315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737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539552" y="1003191"/>
            <a:ext cx="7934920" cy="63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Леса Ростовской области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77ACD-00FF-4B56-A8D4-6725FD6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" y="-10633"/>
            <a:ext cx="9128244" cy="1059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65998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Лесистость составляет 2,4%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9" y="1694270"/>
            <a:ext cx="390801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81205"/>
            <a:ext cx="3951592" cy="269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757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539552" y="1003191"/>
            <a:ext cx="7934920" cy="63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Животные Ростовской области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77ACD-00FF-4B56-A8D4-6725FD6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" y="-10633"/>
            <a:ext cx="9128244" cy="105958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16" y="4695996"/>
            <a:ext cx="574331" cy="43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7814"/>
            <a:ext cx="2645262" cy="176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2" y="1563638"/>
            <a:ext cx="2745250" cy="145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105906"/>
            <a:ext cx="2022273" cy="185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884" y="3147814"/>
            <a:ext cx="2292248" cy="152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3391" y="4371852"/>
            <a:ext cx="83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№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6512" y="2715766"/>
            <a:ext cx="83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0881" y="4716710"/>
            <a:ext cx="83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№ 4</a:t>
            </a: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225" y="1567149"/>
            <a:ext cx="2451296" cy="137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52120" y="2675696"/>
            <a:ext cx="83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№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84168" y="4691920"/>
            <a:ext cx="83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№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66738"/>
            <a:ext cx="2232248" cy="162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10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/>
          <p:cNvSpPr txBox="1">
            <a:spLocks/>
          </p:cNvSpPr>
          <p:nvPr/>
        </p:nvSpPr>
        <p:spPr>
          <a:xfrm>
            <a:off x="539552" y="1003191"/>
            <a:ext cx="7934920" cy="63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ООПТ Ростовской области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77ACD-00FF-4B56-A8D4-6725FD6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" y="-10633"/>
            <a:ext cx="9128244" cy="1059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47589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Государственный природный биосферный заповедник «Ростовский»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9" y="1755659"/>
            <a:ext cx="435335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779662"/>
            <a:ext cx="3636403" cy="242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745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677ACD-00FF-4B56-A8D4-6725FD6CB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" y="-10633"/>
            <a:ext cx="9128244" cy="1059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0574" y="4426879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Природный парк «Донской»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4426879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Заказник «</a:t>
            </a:r>
            <a:r>
              <a:rPr lang="ru-RU" sz="2000" b="1" dirty="0" err="1">
                <a:solidFill>
                  <a:prstClr val="black"/>
                </a:solidFill>
              </a:rPr>
              <a:t>Горненский</a:t>
            </a:r>
            <a:r>
              <a:rPr lang="ru-RU" sz="2000" b="1" dirty="0">
                <a:solidFill>
                  <a:prstClr val="black"/>
                </a:solidFill>
              </a:rPr>
              <a:t>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9662"/>
            <a:ext cx="4132532" cy="231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45406"/>
            <a:ext cx="4180164" cy="23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2BDDED07-00F5-4792-DFA4-0BF48ED119DF}"/>
              </a:ext>
            </a:extLst>
          </p:cNvPr>
          <p:cNvSpPr txBox="1">
            <a:spLocks/>
          </p:cNvSpPr>
          <p:nvPr/>
        </p:nvSpPr>
        <p:spPr>
          <a:xfrm>
            <a:off x="539552" y="1003191"/>
            <a:ext cx="7934920" cy="632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Особо охраняемые природные территории 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29" y="123478"/>
            <a:ext cx="809167" cy="84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8"/>
          <a:stretch/>
        </p:blipFill>
        <p:spPr bwMode="auto">
          <a:xfrm>
            <a:off x="46129" y="3271173"/>
            <a:ext cx="9073008" cy="18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07504" y="-20538"/>
            <a:ext cx="79349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ru-RU" sz="3200" b="1" dirty="0">
                <a:solidFill>
                  <a:srgbClr val="0000FF"/>
                </a:solidFill>
              </a:rPr>
              <a:t>Отходы – глобальная проблема планеты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53" y="617459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</a:rPr>
              <a:t>Масса ежегодно образующихся в России твердых коммунальных отходов  в 3 млн раз больше массы  вертолета 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419" y="1616013"/>
            <a:ext cx="2779910" cy="208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http://www.rostvertol-avia.ru/images/vs/mi2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5646"/>
            <a:ext cx="5003020" cy="21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110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4438</TotalTime>
  <Words>537</Words>
  <Application>Microsoft Office PowerPoint</Application>
  <PresentationFormat>Экран (16:9)</PresentationFormat>
  <Paragraphs>99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Ростоблкомприрода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проблемных вопросах в работе министерства природных ресурсов и экологии Ростовской области  по итогам  2015 года  </dc:title>
  <dc:creator>Покуль Сергей Юрьевич</dc:creator>
  <cp:lastModifiedBy>ВН</cp:lastModifiedBy>
  <cp:revision>369</cp:revision>
  <cp:lastPrinted>2019-08-29T06:26:06Z</cp:lastPrinted>
  <dcterms:created xsi:type="dcterms:W3CDTF">2016-01-27T14:43:23Z</dcterms:created>
  <dcterms:modified xsi:type="dcterms:W3CDTF">2025-07-30T12:35:22Z</dcterms:modified>
</cp:coreProperties>
</file>